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1"/>
  </p:notesMasterIdLst>
  <p:handoutMasterIdLst>
    <p:handoutMasterId r:id="rId42"/>
  </p:handoutMasterIdLst>
  <p:sldIdLst>
    <p:sldId id="256" r:id="rId2"/>
    <p:sldId id="446" r:id="rId3"/>
    <p:sldId id="408" r:id="rId4"/>
    <p:sldId id="454" r:id="rId5"/>
    <p:sldId id="440" r:id="rId6"/>
    <p:sldId id="385" r:id="rId7"/>
    <p:sldId id="386" r:id="rId8"/>
    <p:sldId id="441" r:id="rId9"/>
    <p:sldId id="393" r:id="rId10"/>
    <p:sldId id="389" r:id="rId11"/>
    <p:sldId id="437" r:id="rId12"/>
    <p:sldId id="439" r:id="rId13"/>
    <p:sldId id="442" r:id="rId14"/>
    <p:sldId id="443" r:id="rId15"/>
    <p:sldId id="444" r:id="rId16"/>
    <p:sldId id="445" r:id="rId17"/>
    <p:sldId id="450" r:id="rId18"/>
    <p:sldId id="414" r:id="rId19"/>
    <p:sldId id="388" r:id="rId20"/>
    <p:sldId id="448" r:id="rId21"/>
    <p:sldId id="419" r:id="rId22"/>
    <p:sldId id="420" r:id="rId23"/>
    <p:sldId id="451" r:id="rId24"/>
    <p:sldId id="390" r:id="rId25"/>
    <p:sldId id="421" r:id="rId26"/>
    <p:sldId id="423" r:id="rId27"/>
    <p:sldId id="425" r:id="rId28"/>
    <p:sldId id="436" r:id="rId29"/>
    <p:sldId id="434" r:id="rId30"/>
    <p:sldId id="427" r:id="rId31"/>
    <p:sldId id="426" r:id="rId32"/>
    <p:sldId id="432" r:id="rId33"/>
    <p:sldId id="433" r:id="rId34"/>
    <p:sldId id="400" r:id="rId35"/>
    <p:sldId id="435" r:id="rId36"/>
    <p:sldId id="431" r:id="rId37"/>
    <p:sldId id="430" r:id="rId38"/>
    <p:sldId id="452" r:id="rId39"/>
    <p:sldId id="45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54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79E5AC-1C64-4FFC-9A64-18BAE17048A5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C67247-8979-4E28-89E7-33D8E31B2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5ADE6A-7C0F-41A2-A281-7B487A54F94F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D72B81-D510-436E-855B-9E32B9199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648ED-A996-43CD-B0C0-911355AF30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2C27101-BA29-4A51-9E37-993D03472F63}" type="slidenum">
              <a:rPr lang="en-US" sz="1200">
                <a:latin typeface="+mn-lt"/>
                <a:cs typeface="+mn-cs"/>
              </a:rPr>
              <a:pPr algn="r">
                <a:defRPr/>
              </a:pPr>
              <a:t>24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79BA80-834E-4326-B2A8-8CCD3FBD7C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619A41D-B12E-443D-ABEB-124DE62CFE83}" type="slidenum">
              <a:rPr lang="en-US" sz="1200">
                <a:latin typeface="+mn-lt"/>
                <a:cs typeface="+mn-cs"/>
              </a:rPr>
              <a:pPr algn="r">
                <a:defRPr/>
              </a:pPr>
              <a:t>26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FB7142A-17E2-457B-ACBD-323287EE5B9B}" type="slidenum">
              <a:rPr lang="en-US" sz="1200">
                <a:latin typeface="+mn-lt"/>
                <a:cs typeface="+mn-cs"/>
              </a:rPr>
              <a:pPr algn="r">
                <a:defRPr/>
              </a:pPr>
              <a:t>27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070EFF0-A429-4453-A4A1-DE3AA5B32FC1}" type="slidenum">
              <a:rPr lang="en-US" sz="1200">
                <a:latin typeface="+mn-lt"/>
                <a:cs typeface="+mn-cs"/>
              </a:rPr>
              <a:pPr algn="r">
                <a:defRPr/>
              </a:pPr>
              <a:t>29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9DAFD85-CD39-4253-920A-708B2998F7A3}" type="slidenum">
              <a:rPr lang="en-US" sz="1200">
                <a:latin typeface="+mn-lt"/>
                <a:cs typeface="+mn-cs"/>
              </a:rPr>
              <a:pPr algn="r">
                <a:defRPr/>
              </a:pPr>
              <a:t>30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CB674AC-D5D1-4ABA-BE3D-557CCD00A1DC}" type="slidenum">
              <a:rPr lang="en-US" sz="1200">
                <a:latin typeface="+mn-lt"/>
                <a:cs typeface="+mn-cs"/>
              </a:rPr>
              <a:pPr algn="r">
                <a:defRPr/>
              </a:pPr>
              <a:t>31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8F78F3-D91B-4F5B-8CCE-2475E0B8D6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8A6B4AD-CBE9-40B4-98BA-4DF829E80421}" type="slidenum">
              <a:rPr lang="en-US" sz="1200">
                <a:latin typeface="+mn-lt"/>
                <a:cs typeface="+mn-cs"/>
              </a:rPr>
              <a:pPr algn="r">
                <a:defRPr/>
              </a:pPr>
              <a:t>33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254CF3D-E81D-447E-8759-DA58DDEB475B}" type="slidenum">
              <a:rPr lang="en-US" sz="1200">
                <a:latin typeface="+mn-lt"/>
                <a:cs typeface="+mn-cs"/>
              </a:rPr>
              <a:pPr algn="r">
                <a:defRPr/>
              </a:pPr>
              <a:t>34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260EB8E-7EBF-4178-A160-2E4762494EEB}" type="slidenum">
              <a:rPr lang="en-US" sz="1200">
                <a:latin typeface="+mn-lt"/>
                <a:cs typeface="+mn-cs"/>
              </a:rPr>
              <a:pPr algn="r">
                <a:defRPr/>
              </a:pPr>
              <a:t>3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E191FEB-17A5-426B-814B-64DF2A80351E}" type="slidenum">
              <a:rPr lang="en-US" sz="1200">
                <a:latin typeface="+mn-lt"/>
                <a:cs typeface="+mn-cs"/>
              </a:rPr>
              <a:pPr algn="r">
                <a:defRPr/>
              </a:pPr>
              <a:t>35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CCB6121-CDE1-4C7C-A5C4-3E4208F59176}" type="slidenum">
              <a:rPr lang="en-US" sz="1200">
                <a:latin typeface="+mn-lt"/>
                <a:cs typeface="+mn-cs"/>
              </a:rPr>
              <a:pPr algn="r">
                <a:defRPr/>
              </a:pPr>
              <a:t>36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F0349BD-C3C6-4D3B-91A6-D8B0AFCA2B71}" type="slidenum">
              <a:rPr lang="en-US" sz="1200">
                <a:latin typeface="+mn-lt"/>
                <a:cs typeface="+mn-cs"/>
              </a:rPr>
              <a:pPr algn="r">
                <a:defRPr/>
              </a:pPr>
              <a:t>37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B495D54-3AD3-49D8-B955-D437AAD324B3}" type="slidenum">
              <a:rPr lang="en-US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D4DE8D2-6BEF-4656-AAAF-A649C47A176C}" type="slidenum">
              <a:rPr lang="en-US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71A78AB-E95F-4D31-988F-C3076FACE60D}" type="slidenum">
              <a:rPr lang="en-US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BF412AD-B2B2-4A13-ACDD-D99AD970043F}" type="slidenum">
              <a:rPr lang="en-US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9ED175-E4E2-4301-831F-9525159DB536}" type="slidenum">
              <a:rPr lang="en-US" sz="1200">
                <a:latin typeface="+mn-lt"/>
                <a:cs typeface="+mn-cs"/>
              </a:rPr>
              <a:pPr algn="r">
                <a:defRPr/>
              </a:pPr>
              <a:t>18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DCB6666-297D-45BB-8071-EBA61EB17CD6}" type="slidenum">
              <a:rPr lang="en-US" sz="1200">
                <a:latin typeface="+mn-lt"/>
                <a:cs typeface="+mn-cs"/>
              </a:rPr>
              <a:pPr algn="r">
                <a:defRPr/>
              </a:pPr>
              <a:t>19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23B6AA-2C81-4442-BAE9-7C41B73263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D67A7-F363-43EE-8C25-FB0377AEE9F6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662C6D-3FCE-405C-9C95-5FA1BE51B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0C1C-7C72-4DF3-AEEC-ADBBA7FFD70D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96DF-DF56-4A69-BB5D-F2A602EF5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8829-39EB-42CB-9E18-0D69FC7B43F3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271F-B145-4703-98F9-C16E198DD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CB58-C28C-4E7E-AF9D-255A786DD57F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2C95B-A63D-459D-8D5A-1DF9ABA1F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E072-D82C-42D2-BF32-FD26B4E07C33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F9558-16B5-4D24-8DCA-05C9AE4E2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712F-7159-4CF3-83CD-5AB989F28B85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FBB0-6BC3-4007-8804-D5635C6CA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06EF4-11D9-40E1-A900-5AC805B507A8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5ACD-52AD-4BBC-8A1C-8E7D4F787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FB57-60F8-459B-B125-8C9BC3C51DE4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C0DB-FDAC-456A-B7C2-03F86CE57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60A4C-6505-4796-B619-8FB4B535B2E3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8CD0-7524-4AA8-B3B9-1741A219C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C0CA3-2E14-40D2-B127-538E2DC81991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86AA-E869-464B-99DD-9268A5F2D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BB7D-D61A-490B-A082-5C3E7D1C489C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EE85F-EA80-48A5-B371-19E31AA9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0C637C-E481-40C4-8EA9-7EEACAE0184D}" type="datetimeFigureOut">
              <a:rPr lang="en-US"/>
              <a:pPr>
                <a:defRPr/>
              </a:pPr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341F358-2A36-4D3D-94E7-662469790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22" r:id="rId1"/>
    <p:sldLayoutId id="2147486415" r:id="rId2"/>
    <p:sldLayoutId id="2147486423" r:id="rId3"/>
    <p:sldLayoutId id="2147486416" r:id="rId4"/>
    <p:sldLayoutId id="2147486417" r:id="rId5"/>
    <p:sldLayoutId id="2147486418" r:id="rId6"/>
    <p:sldLayoutId id="2147486419" r:id="rId7"/>
    <p:sldLayoutId id="2147486424" r:id="rId8"/>
    <p:sldLayoutId id="2147486425" r:id="rId9"/>
    <p:sldLayoutId id="2147486420" r:id="rId10"/>
    <p:sldLayoutId id="21474864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D4B3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totalpackers.com/images/NnamdiAsomugha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youtube.com/watch?v=zKumn4GNnFQ&amp;feature=results_main&amp;playnext=1&amp;list=PL69D223F03D916D89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animoto.com/play/AG2wTliCnEXCF9Epap7Ga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totalpackers.com/images/NnamdiAsomugha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latin typeface="Copperplate Gothic Bold" pitchFamily="34" charset="0"/>
              </a:rPr>
              <a:t>DB </a:t>
            </a:r>
            <a:r>
              <a:rPr lang="en-US" sz="5400" b="1" dirty="0" smtClean="0">
                <a:latin typeface="Copperplate Gothic Bold" pitchFamily="34" charset="0"/>
              </a:rPr>
              <a:t>DRILLS</a:t>
            </a:r>
            <a:r>
              <a:rPr lang="en-US" sz="5400" b="1" dirty="0" smtClean="0"/>
              <a:t> 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229600" cy="1470025"/>
          </a:xfrm>
        </p:spPr>
        <p:txBody>
          <a:bodyPr/>
          <a:lstStyle/>
          <a:p>
            <a:pPr eaLnBrk="1" hangingPunct="1"/>
            <a:r>
              <a:rPr sz="4800" smtClean="0">
                <a:latin typeface="Copperplate Gothic Bold" pitchFamily="34" charset="0"/>
              </a:rPr>
              <a:t>Buford Wolves FOOTBALL</a:t>
            </a:r>
          </a:p>
        </p:txBody>
      </p:sp>
      <p:pic>
        <p:nvPicPr>
          <p:cNvPr id="6148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127500"/>
            <a:ext cx="29718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dirty="0" smtClean="0">
                <a:solidFill>
                  <a:schemeClr val="accent1"/>
                </a:solidFill>
                <a:latin typeface="Copperplate Gothic Bold" pitchFamily="34" charset="0"/>
              </a:rPr>
              <a:t> TACKLING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4000" dirty="0" smtClean="0">
                <a:solidFill>
                  <a:schemeClr val="accent1"/>
                </a:solidFill>
                <a:latin typeface="Copperplate Gothic Bold" pitchFamily="34" charset="0"/>
              </a:rPr>
              <a:t>FORM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0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4000" dirty="0" smtClean="0">
                <a:solidFill>
                  <a:schemeClr val="accent1"/>
                </a:solidFill>
                <a:latin typeface="Copperplate Gothic Bold" pitchFamily="34" charset="0"/>
              </a:rPr>
              <a:t>OPEN FIELD</a:t>
            </a:r>
          </a:p>
          <a:p>
            <a:pPr lvl="1" eaLnBrk="1" hangingPunct="1">
              <a:lnSpc>
                <a:spcPct val="90000"/>
              </a:lnSpc>
            </a:pPr>
            <a:endParaRPr lang="en-US" sz="40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4000" dirty="0" smtClean="0">
                <a:solidFill>
                  <a:schemeClr val="accent1"/>
                </a:solidFill>
                <a:latin typeface="Copperplate Gothic Bold" pitchFamily="34" charset="0"/>
              </a:rPr>
              <a:t>Sprint and Settle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pic>
        <p:nvPicPr>
          <p:cNvPr id="11268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urrentPic" descr="Priest Holmes Running back Priest Holmes #31 of the Kansas City Chiefs is tackled by defensive back Michael Huff #24 of the Oakland Raiders at McAfee Coliseum October 21, 2007 in Oakland, California.  (Photo by Greg Trott/Getty Images) *** Local Caption *** Priest Holmes;Michael Huff"/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828800"/>
            <a:ext cx="4724400" cy="3886200"/>
          </a:xfrm>
          <a:prstGeom prst="rect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Press Man Progression</a:t>
            </a:r>
            <a:b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Copperplate Gothic Bold" pitchFamily="34" charset="0"/>
              </a:rPr>
              <a:t>(EYES / FEET / HANDS)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Press Man Progression</a:t>
            </a:r>
          </a:p>
          <a:p>
            <a:pPr>
              <a:buFontTx/>
              <a:buChar char="-"/>
            </a:pPr>
            <a:r>
              <a:rPr lang="en-US" dirty="0" smtClean="0"/>
              <a:t>Retreat Step</a:t>
            </a:r>
          </a:p>
          <a:p>
            <a:pPr>
              <a:buFontTx/>
              <a:buChar char="-"/>
            </a:pPr>
            <a:r>
              <a:rPr lang="en-US" dirty="0" smtClean="0"/>
              <a:t>Retreat with Club</a:t>
            </a:r>
          </a:p>
          <a:p>
            <a:pPr>
              <a:buFontTx/>
              <a:buChar char="-"/>
            </a:pPr>
            <a:r>
              <a:rPr lang="en-US" dirty="0" smtClean="0"/>
              <a:t>Partner Club</a:t>
            </a:r>
          </a:p>
          <a:p>
            <a:pPr>
              <a:buFontTx/>
              <a:buChar char="-"/>
            </a:pPr>
            <a:r>
              <a:rPr lang="en-US" dirty="0" smtClean="0"/>
              <a:t>Trail</a:t>
            </a:r>
          </a:p>
          <a:p>
            <a:pPr>
              <a:buFontTx/>
              <a:buChar char="-"/>
            </a:pPr>
            <a:r>
              <a:rPr lang="en-US" dirty="0" smtClean="0"/>
              <a:t>5 yard</a:t>
            </a:r>
          </a:p>
          <a:p>
            <a:pPr>
              <a:buNone/>
            </a:pPr>
            <a:r>
              <a:rPr lang="en-US" sz="2800" b="1" dirty="0" smtClean="0"/>
              <a:t>Off Man Progression</a:t>
            </a:r>
          </a:p>
          <a:p>
            <a:pPr>
              <a:buFontTx/>
              <a:buChar char="-"/>
            </a:pPr>
            <a:r>
              <a:rPr lang="en-US" dirty="0" smtClean="0"/>
              <a:t>Pedal Weave</a:t>
            </a:r>
          </a:p>
          <a:p>
            <a:pPr>
              <a:buFontTx/>
              <a:buChar char="-"/>
            </a:pPr>
            <a:r>
              <a:rPr lang="en-US" dirty="0" smtClean="0"/>
              <a:t>Hitch / Out / Go</a:t>
            </a:r>
          </a:p>
          <a:p>
            <a:pPr>
              <a:buFontTx/>
              <a:buChar char="-"/>
            </a:pPr>
            <a:r>
              <a:rPr lang="en-US" dirty="0" smtClean="0"/>
              <a:t>Partner Hitch / Out / Go</a:t>
            </a:r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il_fi" descr="http://totalpackers.com/images/NnamdiAsomugha.jpg"/>
          <p:cNvPicPr>
            <a:picLocks noGrp="1"/>
          </p:cNvPicPr>
          <p:nvPr>
            <p:ph sz="quarter" idx="2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495800" y="2483908"/>
            <a:ext cx="4187825" cy="2850092"/>
          </a:xfrm>
          <a:prstGeom prst="rect">
            <a:avLst/>
          </a:prstGeom>
          <a:noFill/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Common Buzz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696200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784"/>
                <a:gridCol w="5233416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Inside</a:t>
                      </a:r>
                      <a:r>
                        <a:rPr lang="en-US" sz="2800" b="0" baseline="0" dirty="0" smtClean="0"/>
                        <a:t> Leverage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Inside the</a:t>
                      </a:r>
                      <a:r>
                        <a:rPr lang="en-US" baseline="0" dirty="0" smtClean="0"/>
                        <a:t> WR you are aligned on. Usually ONE yard inside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Outside</a:t>
                      </a:r>
                      <a:r>
                        <a:rPr lang="en-US" sz="2800" b="0" baseline="0" dirty="0" smtClean="0"/>
                        <a:t> Leverage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Outside the</a:t>
                      </a:r>
                      <a:r>
                        <a:rPr lang="en-US" baseline="0" dirty="0" smtClean="0"/>
                        <a:t> WR you are aligned on. Usually 1/2 yard outside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7-UP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</a:t>
                      </a:r>
                      <a:r>
                        <a:rPr lang="en-US" baseline="0" dirty="0" smtClean="0"/>
                        <a:t> Yards head up the TE. 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Flat Foot Read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Feet hot on the snap reading you key</a:t>
                      </a:r>
                      <a:r>
                        <a:rPr lang="en-US" baseline="0" dirty="0" smtClean="0"/>
                        <a:t> – DO NOT pedal out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Undercut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Coming underneath</a:t>
                      </a:r>
                      <a:r>
                        <a:rPr lang="en-US" baseline="0" dirty="0" smtClean="0"/>
                        <a:t> the WR’s route to disrupt the ball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On Top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Staying on the </a:t>
                      </a:r>
                      <a:r>
                        <a:rPr lang="en-US" dirty="0" err="1" smtClean="0"/>
                        <a:t>upfield</a:t>
                      </a:r>
                      <a:r>
                        <a:rPr lang="en-US" dirty="0" smtClean="0"/>
                        <a:t> shoulder of a receiver.</a:t>
                      </a:r>
                      <a:r>
                        <a:rPr lang="en-US" baseline="0" dirty="0" smtClean="0"/>
                        <a:t> Played in zone coverage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#1, #2, #3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Numbering of Receivers from outside</a:t>
                      </a:r>
                      <a:r>
                        <a:rPr lang="en-US" baseline="0" dirty="0" smtClean="0"/>
                        <a:t> 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Common Buzz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Empty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NO BACK 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Doubles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receivers on both sides of  the formation. AKA..2 by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Cushion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distance between the DB and the WR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Club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quick</a:t>
                      </a:r>
                      <a:r>
                        <a:rPr lang="en-US" baseline="0" dirty="0" smtClean="0"/>
                        <a:t> punch to the breast of the WR. A feature of PRESS technique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backs</a:t>
                      </a:r>
                      <a:r>
                        <a:rPr lang="en-US" baseline="0" dirty="0" smtClean="0"/>
                        <a:t> / 1 TE / 2 WR’s. Pro RT / LT tells where the TE is.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Connected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Being connected</a:t>
                      </a:r>
                      <a:r>
                        <a:rPr lang="en-US" baseline="0" dirty="0" smtClean="0"/>
                        <a:t> to a WR. On top or underneath is important depending on coverage, situation and yard line.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Force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Taking</a:t>
                      </a:r>
                      <a:r>
                        <a:rPr lang="en-US" baseline="0" dirty="0" smtClean="0"/>
                        <a:t> on a block and sending the ball back inside to a fill player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Common Buzz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Fill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Being the</a:t>
                      </a:r>
                      <a:r>
                        <a:rPr lang="en-US" baseline="0" dirty="0" smtClean="0"/>
                        <a:t> tackler after the ball carrier has been force inside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Load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alignment where DB has his outside foot back. Ready to read key and push off.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1/3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r>
                        <a:rPr lang="en-US" baseline="0" dirty="0" smtClean="0"/>
                        <a:t> of the field from NASH to sideline deep. Responsibility for a Cover 3 corner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½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field played by a safety.</a:t>
                      </a:r>
                      <a:r>
                        <a:rPr lang="en-US" baseline="0" dirty="0" smtClean="0"/>
                        <a:t> Goalpost over on either side of the field. Deep ½ responsibility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Flats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5-10 yard area in front</a:t>
                      </a:r>
                      <a:r>
                        <a:rPr lang="en-US" baseline="0" dirty="0" smtClean="0"/>
                        <a:t> of the #1 WR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Scooch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 used</a:t>
                      </a:r>
                      <a:r>
                        <a:rPr lang="en-US" baseline="0" dirty="0" smtClean="0"/>
                        <a:t> by Safety in MAN coverage.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Key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Offensive person the DB is reading. Could be WR, FB or Guard.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Common Buzz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198880"/>
          <a:ext cx="77724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Trail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technique</a:t>
                      </a:r>
                      <a:r>
                        <a:rPr lang="en-US" baseline="0" dirty="0" smtClean="0"/>
                        <a:t> used by DB’s in man coverage. Trailing the receiver, keeping eyes low expecting an out or in cut.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2-Gap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Butt</a:t>
                      </a:r>
                      <a:r>
                        <a:rPr lang="en-US" baseline="0" dirty="0" smtClean="0"/>
                        <a:t> and Pressing a block with the ability to snatch the Receiver in either direction. Making a play towards the ball.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Bail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technique</a:t>
                      </a:r>
                      <a:r>
                        <a:rPr lang="en-US" baseline="0" dirty="0" smtClean="0"/>
                        <a:t> used when a DB is showing press and then running out.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Stem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Disguising</a:t>
                      </a:r>
                      <a:r>
                        <a:rPr lang="en-US" baseline="0" dirty="0" smtClean="0"/>
                        <a:t> a coverage. Showing off then pressing or vice versa.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Disguise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Showing</a:t>
                      </a:r>
                      <a:r>
                        <a:rPr lang="en-US" baseline="0" dirty="0" smtClean="0"/>
                        <a:t> a different coverage (</a:t>
                      </a:r>
                      <a:r>
                        <a:rPr lang="en-US" baseline="0" dirty="0" err="1" smtClean="0"/>
                        <a:t>presnap</a:t>
                      </a:r>
                      <a:r>
                        <a:rPr lang="en-US" baseline="0" dirty="0" smtClean="0"/>
                        <a:t>) than the one actually played.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Read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Having you eyes</a:t>
                      </a:r>
                      <a:r>
                        <a:rPr lang="en-US" baseline="0" dirty="0" smtClean="0"/>
                        <a:t> locked on your key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808038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Common Buzz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3000" y="1066801"/>
          <a:ext cx="7467600" cy="502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91577">
                <a:tc>
                  <a:txBody>
                    <a:bodyPr/>
                    <a:lstStyle/>
                    <a:p>
                      <a:r>
                        <a:rPr lang="en-US" dirty="0" smtClean="0"/>
                        <a:t>Word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966171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BCRDS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Means</a:t>
                      </a:r>
                      <a:r>
                        <a:rPr lang="en-US" baseline="0" dirty="0" smtClean="0"/>
                        <a:t> to Slow Play Flow Away. Be alert for the Bootleg, Counter, Reverse, Draw, Screen. </a:t>
                      </a:r>
                      <a:endParaRPr lang="en-US" dirty="0"/>
                    </a:p>
                  </a:txBody>
                  <a:tcPr/>
                </a:tc>
              </a:tr>
              <a:tr h="67632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Man Turn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</a:t>
                      </a:r>
                      <a:r>
                        <a:rPr lang="en-US" baseline="0" dirty="0" smtClean="0"/>
                        <a:t> in Man Coverage. Turning your body towards the WR. </a:t>
                      </a:r>
                      <a:endParaRPr lang="en-US" dirty="0"/>
                    </a:p>
                  </a:txBody>
                  <a:tcPr/>
                </a:tc>
              </a:tr>
              <a:tr h="67632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Zone Turn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</a:t>
                      </a:r>
                      <a:r>
                        <a:rPr lang="en-US" baseline="0" dirty="0" smtClean="0"/>
                        <a:t> in Zone Coverage. Keeping you body open towards the QB. </a:t>
                      </a:r>
                      <a:endParaRPr lang="en-US" dirty="0"/>
                    </a:p>
                  </a:txBody>
                  <a:tcPr/>
                </a:tc>
              </a:tr>
              <a:tr h="966171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Lock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 to man coverage on to</a:t>
                      </a:r>
                      <a:r>
                        <a:rPr lang="en-US" baseline="0" dirty="0" smtClean="0"/>
                        <a:t> the boundary side. Corner has #1 and safety or LB has #2. </a:t>
                      </a:r>
                      <a:endParaRPr lang="en-US" dirty="0"/>
                    </a:p>
                  </a:txBody>
                  <a:tcPr/>
                </a:tc>
              </a:tr>
              <a:tr h="96617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Read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 we</a:t>
                      </a:r>
                      <a:r>
                        <a:rPr lang="en-US" baseline="0" dirty="0" smtClean="0"/>
                        <a:t> play with safety and corner to determine If we are trading routes or staying on our man</a:t>
                      </a:r>
                      <a:endParaRPr lang="en-US" dirty="0"/>
                    </a:p>
                  </a:txBody>
                  <a:tcPr/>
                </a:tc>
              </a:tr>
              <a:tr h="3864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Buzz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Bump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term used with</a:t>
                      </a:r>
                      <a:r>
                        <a:rPr lang="en-US" baseline="0" dirty="0" smtClean="0"/>
                        <a:t> motion. Instead of running with a receiver you bump either outside or inside (depending on motion) to the next receiver.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Speed</a:t>
                      </a:r>
                      <a:r>
                        <a:rPr lang="en-US" sz="3200" b="1" baseline="0" dirty="0" smtClean="0"/>
                        <a:t> Turn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 movement where</a:t>
                      </a:r>
                      <a:r>
                        <a:rPr lang="en-US" baseline="0" dirty="0" smtClean="0"/>
                        <a:t> the DB gets and in or out cut by a receiver and the DB has to turn his head momentarily away from the QB to find the up-field should of the receiver.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5400" dirty="0" smtClean="0">
                <a:solidFill>
                  <a:schemeClr val="accent1"/>
                </a:solidFill>
                <a:latin typeface="Copperplate Gothic Bold" pitchFamily="34" charset="0"/>
              </a:rPr>
              <a:t>COVERAGES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219200"/>
            <a:ext cx="77724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2 POACH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MINI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MATCH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TRAP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3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3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15 SPY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15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accent1"/>
                </a:solidFill>
                <a:latin typeface="Copperplate Gothic Bold" pitchFamily="34" charset="0"/>
              </a:rPr>
              <a:t>COVER 15 RIGHT-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Copperplate Gothic Bold" pitchFamily="34" charset="0"/>
              </a:rPr>
              <a:t>Cover scan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Copperplate Gothic Bold" pitchFamily="34" charset="0"/>
              </a:rPr>
              <a:t>Cover tampa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solidFill>
                <a:schemeClr val="accent1"/>
              </a:solidFill>
            </a:endParaRPr>
          </a:p>
        </p:txBody>
      </p:sp>
      <p:pic>
        <p:nvPicPr>
          <p:cNvPr id="12292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5400" smtClean="0">
                <a:solidFill>
                  <a:schemeClr val="accent1"/>
                </a:solidFill>
                <a:latin typeface="Copperplate Gothic Bold" pitchFamily="34" charset="0"/>
              </a:rPr>
              <a:t> COVER 4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sz="320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Copperplate Gothic Bold" pitchFamily="34" charset="0"/>
              </a:rPr>
              <a:t>VS PRO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Copperplate Gothic Bold" pitchFamily="34" charset="0"/>
              </a:rPr>
              <a:t>VS TWINS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Copperplate Gothic Bold" pitchFamily="34" charset="0"/>
              </a:rPr>
              <a:t>VS TRIPS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Copperplate Gothic Bold" pitchFamily="34" charset="0"/>
              </a:rPr>
              <a:t>VS DOUBLES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Copperplate Gothic Bold" pitchFamily="34" charset="0"/>
              </a:rPr>
              <a:t>VS EMPTY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200" smtClean="0">
              <a:solidFill>
                <a:schemeClr val="accent1"/>
              </a:solidFill>
            </a:endParaRPr>
          </a:p>
        </p:txBody>
      </p:sp>
      <p:pic>
        <p:nvPicPr>
          <p:cNvPr id="13316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Buford DB’s MUST have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133600"/>
            <a:ext cx="4343400" cy="4343400"/>
          </a:xfrm>
        </p:spPr>
        <p:txBody>
          <a:bodyPr/>
          <a:lstStyle/>
          <a:p>
            <a:r>
              <a:rPr lang="en-US" sz="4400" dirty="0" smtClean="0"/>
              <a:t>Toughness</a:t>
            </a:r>
          </a:p>
          <a:p>
            <a:r>
              <a:rPr lang="en-US" sz="4400" dirty="0" smtClean="0"/>
              <a:t>Knowledge</a:t>
            </a:r>
          </a:p>
          <a:p>
            <a:r>
              <a:rPr lang="en-US" sz="4400" dirty="0" smtClean="0"/>
              <a:t>Competitiveness</a:t>
            </a:r>
          </a:p>
          <a:p>
            <a:r>
              <a:rPr lang="en-US" sz="4400" dirty="0" smtClean="0"/>
              <a:t>Short Term Memory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Brent Grime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09800"/>
            <a:ext cx="4510692" cy="347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9916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 Cover 4 VS PRO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8229600" cy="453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4038600" y="4876800"/>
            <a:ext cx="1903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ON TOP OF #2</a:t>
            </a:r>
          </a:p>
          <a:p>
            <a:r>
              <a:rPr lang="en-US" dirty="0"/>
              <a:t>8 YARDS DEEP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792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286000" y="381000"/>
            <a:ext cx="59007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opperplate Gothic Bold" pitchFamily="34" charset="0"/>
              </a:rPr>
              <a:t> </a:t>
            </a:r>
            <a:r>
              <a:rPr lang="en-US" sz="4400">
                <a:solidFill>
                  <a:schemeClr val="accent1"/>
                </a:solidFill>
                <a:latin typeface="Copperplate Gothic Bold" pitchFamily="34" charset="0"/>
              </a:rPr>
              <a:t>Cover 4 vs twins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2362200" y="4648200"/>
            <a:ext cx="1843088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TOP OF #2</a:t>
            </a:r>
          </a:p>
          <a:p>
            <a:r>
              <a:rPr lang="en-US"/>
              <a:t>7 YARDS DEEP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733800" y="5638800"/>
            <a:ext cx="308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SPLIT 1’s 15 YARDS DEEP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908262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4 VS TRIPS (TRIPLE)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00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3600" smtClean="0">
              <a:solidFill>
                <a:schemeClr val="accent1"/>
              </a:solidFill>
            </a:endParaRPr>
          </a:p>
        </p:txBody>
      </p:sp>
      <p:pic>
        <p:nvPicPr>
          <p:cNvPr id="16388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192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2286000" y="4953000"/>
            <a:ext cx="1843088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TOP OF #2 </a:t>
            </a:r>
          </a:p>
          <a:p>
            <a:r>
              <a:rPr lang="en-US"/>
              <a:t>7 YARDS DEEP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COVER 4 VS DOUBLES</a:t>
            </a:r>
          </a:p>
        </p:txBody>
      </p:sp>
      <p:pic>
        <p:nvPicPr>
          <p:cNvPr id="17411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867400"/>
            <a:ext cx="901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066800"/>
            <a:ext cx="7696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038600" y="5029200"/>
            <a:ext cx="1843088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TOP OF #2</a:t>
            </a:r>
          </a:p>
          <a:p>
            <a:r>
              <a:rPr lang="en-US"/>
              <a:t>8 YARDS DEEP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COVER 4 VS EMPTY</a:t>
            </a:r>
          </a:p>
        </p:txBody>
      </p:sp>
      <p:pic>
        <p:nvPicPr>
          <p:cNvPr id="18435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828800"/>
            <a:ext cx="7721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15"/>
          <p:cNvSpPr txBox="1">
            <a:spLocks noChangeArrowheads="1"/>
          </p:cNvSpPr>
          <p:nvPr/>
        </p:nvSpPr>
        <p:spPr bwMode="auto">
          <a:xfrm>
            <a:off x="4876800" y="3352800"/>
            <a:ext cx="3508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</a:t>
            </a:r>
          </a:p>
        </p:txBody>
      </p:sp>
      <p:sp>
        <p:nvSpPr>
          <p:cNvPr id="18438" name="TextBox 16"/>
          <p:cNvSpPr txBox="1">
            <a:spLocks noChangeArrowheads="1"/>
          </p:cNvSpPr>
          <p:nvPr/>
        </p:nvSpPr>
        <p:spPr bwMode="auto">
          <a:xfrm>
            <a:off x="5486400" y="3429000"/>
            <a:ext cx="533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E</a:t>
            </a:r>
          </a:p>
        </p:txBody>
      </p:sp>
      <p:sp>
        <p:nvSpPr>
          <p:cNvPr id="18439" name="TextBox 17"/>
          <p:cNvSpPr txBox="1">
            <a:spLocks noChangeArrowheads="1"/>
          </p:cNvSpPr>
          <p:nvPr/>
        </p:nvSpPr>
        <p:spPr bwMode="auto">
          <a:xfrm>
            <a:off x="5715000" y="1371600"/>
            <a:ext cx="186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CHECK TRIPLE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/>
            <a:r>
              <a:rPr lang="en-US" sz="5400" smtClean="0">
                <a:solidFill>
                  <a:schemeClr val="accent1"/>
                </a:solidFill>
                <a:latin typeface="Copperplate Gothic Bold" pitchFamily="34" charset="0"/>
              </a:rPr>
              <a:t>2 Poach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066800"/>
            <a:ext cx="7772400" cy="1905000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Cover 2 vs. any balanced or I sets</a:t>
            </a:r>
            <a:endParaRPr lang="en-US" sz="1400" b="1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Backers have base 2 rules in any I formation</a:t>
            </a:r>
            <a:endParaRPr lang="en-US" sz="1400" b="1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Safety away from trips will “poach” or read #3 to help mike with the seam route</a:t>
            </a:r>
            <a:endParaRPr lang="en-US" sz="1400" b="1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>
              <a:defRPr/>
            </a:pPr>
            <a:r>
              <a:rPr lang="en-US" sz="1400" b="1" dirty="0" smtClean="0">
                <a:solidFill>
                  <a:schemeClr val="accent1"/>
                </a:solidFill>
                <a:latin typeface="Copperplate Gothic Bold" pitchFamily="34" charset="0"/>
              </a:rPr>
              <a:t>If 3 cuts route short help on your side</a:t>
            </a:r>
            <a:endParaRPr lang="en-US" sz="1200" b="1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Safety to trips Align over #2</a:t>
            </a:r>
            <a:endParaRPr lang="en-US" sz="1400" b="1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Lock Check away from trips</a:t>
            </a:r>
            <a:endParaRPr lang="en-US" sz="1400" b="1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opperplate Gothic Bold" pitchFamily="34" charset="0"/>
            </a:endParaRPr>
          </a:p>
        </p:txBody>
      </p:sp>
      <p:pic>
        <p:nvPicPr>
          <p:cNvPr id="19460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136900"/>
            <a:ext cx="74676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chemeClr val="accent1"/>
                </a:solidFill>
                <a:latin typeface="Copperplate Gothic Bold" pitchFamily="34" charset="0"/>
                <a:ea typeface="+mj-ea"/>
                <a:cs typeface="+mj-cs"/>
              </a:rPr>
              <a:t>Mini VS Doubles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914400" y="9906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b="1" dirty="0">
                <a:solidFill>
                  <a:schemeClr val="accent1"/>
                </a:solidFill>
                <a:latin typeface="Copperplate Gothic Bold" pitchFamily="34" charset="0"/>
                <a:cs typeface="+mn-cs"/>
              </a:rPr>
              <a:t>Mike and Sam bracket 2 and 3 receivers</a:t>
            </a:r>
          </a:p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b="1" dirty="0">
                <a:solidFill>
                  <a:schemeClr val="accent1"/>
                </a:solidFill>
                <a:latin typeface="Copperplate Gothic Bold" pitchFamily="34" charset="0"/>
                <a:cs typeface="+mn-cs"/>
              </a:rPr>
              <a:t>Safety to doubles Align over #2, Read 2 to help Mike with seam route.</a:t>
            </a:r>
          </a:p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b="1" dirty="0">
                <a:solidFill>
                  <a:schemeClr val="accent1"/>
                </a:solidFill>
                <a:latin typeface="Copperplate Gothic Bold" pitchFamily="34" charset="0"/>
                <a:cs typeface="+mn-cs"/>
              </a:rPr>
              <a:t>FIELD CORNER  </a:t>
            </a:r>
            <a:r>
              <a:rPr lang="en-US" b="1" dirty="0" smtClean="0">
                <a:solidFill>
                  <a:schemeClr val="accent1"/>
                </a:solidFill>
                <a:latin typeface="Copperplate Gothic Bold" pitchFamily="34" charset="0"/>
                <a:cs typeface="+mn-cs"/>
              </a:rPr>
              <a:t>MAN</a:t>
            </a:r>
          </a:p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b="1" dirty="0" smtClean="0">
                <a:solidFill>
                  <a:schemeClr val="accent1"/>
                </a:solidFill>
                <a:latin typeface="Copperplate Gothic Bold" pitchFamily="34" charset="0"/>
                <a:cs typeface="+mn-cs"/>
              </a:rPr>
              <a:t>Boundary Corner playing 2 or 3 based on Formation</a:t>
            </a:r>
            <a:endParaRPr lang="en-US" b="1" dirty="0">
              <a:solidFill>
                <a:schemeClr val="accent1"/>
              </a:solidFill>
              <a:latin typeface="Copperplate Gothic Bold" pitchFamily="34" charset="0"/>
              <a:cs typeface="+mn-cs"/>
            </a:endParaRPr>
          </a:p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b="1" dirty="0">
              <a:solidFill>
                <a:schemeClr val="accent1"/>
              </a:solidFill>
              <a:latin typeface="Copperplate Gothic Bold" pitchFamily="34" charset="0"/>
              <a:cs typeface="+mn-cs"/>
            </a:endParaRPr>
          </a:p>
          <a:p>
            <a:pPr marL="547688" lvl="1" indent="-228600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None/>
              <a:defRPr/>
            </a:pPr>
            <a:endParaRPr lang="en-US" sz="2400" dirty="0">
              <a:solidFill>
                <a:schemeClr val="tx2"/>
              </a:solidFill>
              <a:latin typeface="Copperplate Gothic Bold" pitchFamily="34" charset="0"/>
              <a:cs typeface="+mn-cs"/>
            </a:endParaRPr>
          </a:p>
        </p:txBody>
      </p:sp>
      <p:pic>
        <p:nvPicPr>
          <p:cNvPr id="20484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5" name="Group 4"/>
          <p:cNvGrpSpPr>
            <a:grpSpLocks noChangeAspect="1"/>
          </p:cNvGrpSpPr>
          <p:nvPr/>
        </p:nvGrpSpPr>
        <p:grpSpPr bwMode="auto">
          <a:xfrm>
            <a:off x="914400" y="2819400"/>
            <a:ext cx="7620000" cy="4038600"/>
            <a:chOff x="576" y="1776"/>
            <a:chExt cx="4800" cy="2544"/>
          </a:xfrm>
        </p:grpSpPr>
        <p:sp>
          <p:nvSpPr>
            <p:cNvPr id="2048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6" y="1776"/>
              <a:ext cx="4800" cy="2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Line 5"/>
            <p:cNvSpPr>
              <a:spLocks noChangeShapeType="1"/>
            </p:cNvSpPr>
            <p:nvPr/>
          </p:nvSpPr>
          <p:spPr bwMode="auto">
            <a:xfrm>
              <a:off x="615" y="407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6"/>
            <p:cNvSpPr>
              <a:spLocks noChangeShapeType="1"/>
            </p:cNvSpPr>
            <p:nvPr/>
          </p:nvSpPr>
          <p:spPr bwMode="auto">
            <a:xfrm>
              <a:off x="5016" y="4070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7"/>
            <p:cNvSpPr>
              <a:spLocks noChangeShapeType="1"/>
            </p:cNvSpPr>
            <p:nvPr/>
          </p:nvSpPr>
          <p:spPr bwMode="auto">
            <a:xfrm>
              <a:off x="2042" y="407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8"/>
            <p:cNvSpPr>
              <a:spLocks noChangeShapeType="1"/>
            </p:cNvSpPr>
            <p:nvPr/>
          </p:nvSpPr>
          <p:spPr bwMode="auto">
            <a:xfrm>
              <a:off x="3589" y="407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9"/>
            <p:cNvSpPr>
              <a:spLocks noChangeShapeType="1"/>
            </p:cNvSpPr>
            <p:nvPr/>
          </p:nvSpPr>
          <p:spPr bwMode="auto">
            <a:xfrm>
              <a:off x="615" y="3993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0"/>
            <p:cNvSpPr>
              <a:spLocks noChangeShapeType="1"/>
            </p:cNvSpPr>
            <p:nvPr/>
          </p:nvSpPr>
          <p:spPr bwMode="auto">
            <a:xfrm>
              <a:off x="5016" y="3993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1"/>
            <p:cNvSpPr>
              <a:spLocks noChangeShapeType="1"/>
            </p:cNvSpPr>
            <p:nvPr/>
          </p:nvSpPr>
          <p:spPr bwMode="auto">
            <a:xfrm>
              <a:off x="2042" y="3993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12"/>
            <p:cNvSpPr>
              <a:spLocks noChangeShapeType="1"/>
            </p:cNvSpPr>
            <p:nvPr/>
          </p:nvSpPr>
          <p:spPr bwMode="auto">
            <a:xfrm>
              <a:off x="3589" y="3993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3"/>
            <p:cNvSpPr>
              <a:spLocks noChangeShapeType="1"/>
            </p:cNvSpPr>
            <p:nvPr/>
          </p:nvSpPr>
          <p:spPr bwMode="auto">
            <a:xfrm>
              <a:off x="615" y="391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4"/>
            <p:cNvSpPr>
              <a:spLocks noChangeShapeType="1"/>
            </p:cNvSpPr>
            <p:nvPr/>
          </p:nvSpPr>
          <p:spPr bwMode="auto">
            <a:xfrm>
              <a:off x="5016" y="3916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5"/>
            <p:cNvSpPr>
              <a:spLocks noChangeShapeType="1"/>
            </p:cNvSpPr>
            <p:nvPr/>
          </p:nvSpPr>
          <p:spPr bwMode="auto">
            <a:xfrm>
              <a:off x="2042" y="391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6"/>
            <p:cNvSpPr>
              <a:spLocks noChangeShapeType="1"/>
            </p:cNvSpPr>
            <p:nvPr/>
          </p:nvSpPr>
          <p:spPr bwMode="auto">
            <a:xfrm>
              <a:off x="3589" y="391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7"/>
            <p:cNvSpPr>
              <a:spLocks noChangeShapeType="1"/>
            </p:cNvSpPr>
            <p:nvPr/>
          </p:nvSpPr>
          <p:spPr bwMode="auto">
            <a:xfrm>
              <a:off x="615" y="384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8"/>
            <p:cNvSpPr>
              <a:spLocks noChangeShapeType="1"/>
            </p:cNvSpPr>
            <p:nvPr/>
          </p:nvSpPr>
          <p:spPr bwMode="auto">
            <a:xfrm>
              <a:off x="5016" y="3840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19"/>
            <p:cNvSpPr>
              <a:spLocks noChangeShapeType="1"/>
            </p:cNvSpPr>
            <p:nvPr/>
          </p:nvSpPr>
          <p:spPr bwMode="auto">
            <a:xfrm>
              <a:off x="2042" y="384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0"/>
            <p:cNvSpPr>
              <a:spLocks noChangeShapeType="1"/>
            </p:cNvSpPr>
            <p:nvPr/>
          </p:nvSpPr>
          <p:spPr bwMode="auto">
            <a:xfrm>
              <a:off x="3589" y="384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1"/>
            <p:cNvSpPr>
              <a:spLocks noChangeShapeType="1"/>
            </p:cNvSpPr>
            <p:nvPr/>
          </p:nvSpPr>
          <p:spPr bwMode="auto">
            <a:xfrm>
              <a:off x="606" y="3757"/>
              <a:ext cx="44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2"/>
            <p:cNvSpPr>
              <a:spLocks noChangeShapeType="1"/>
            </p:cNvSpPr>
            <p:nvPr/>
          </p:nvSpPr>
          <p:spPr bwMode="auto">
            <a:xfrm>
              <a:off x="2098" y="3735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3"/>
            <p:cNvSpPr>
              <a:spLocks noChangeShapeType="1"/>
            </p:cNvSpPr>
            <p:nvPr/>
          </p:nvSpPr>
          <p:spPr bwMode="auto">
            <a:xfrm>
              <a:off x="3589" y="3735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4"/>
            <p:cNvSpPr>
              <a:spLocks noChangeShapeType="1"/>
            </p:cNvSpPr>
            <p:nvPr/>
          </p:nvSpPr>
          <p:spPr bwMode="auto">
            <a:xfrm>
              <a:off x="615" y="368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5"/>
            <p:cNvSpPr>
              <a:spLocks noChangeShapeType="1"/>
            </p:cNvSpPr>
            <p:nvPr/>
          </p:nvSpPr>
          <p:spPr bwMode="auto">
            <a:xfrm>
              <a:off x="5016" y="3680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6"/>
            <p:cNvSpPr>
              <a:spLocks noChangeShapeType="1"/>
            </p:cNvSpPr>
            <p:nvPr/>
          </p:nvSpPr>
          <p:spPr bwMode="auto">
            <a:xfrm>
              <a:off x="2042" y="368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7"/>
            <p:cNvSpPr>
              <a:spLocks noChangeShapeType="1"/>
            </p:cNvSpPr>
            <p:nvPr/>
          </p:nvSpPr>
          <p:spPr bwMode="auto">
            <a:xfrm>
              <a:off x="3589" y="368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28"/>
            <p:cNvSpPr>
              <a:spLocks noChangeShapeType="1"/>
            </p:cNvSpPr>
            <p:nvPr/>
          </p:nvSpPr>
          <p:spPr bwMode="auto">
            <a:xfrm>
              <a:off x="615" y="360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29"/>
            <p:cNvSpPr>
              <a:spLocks noChangeShapeType="1"/>
            </p:cNvSpPr>
            <p:nvPr/>
          </p:nvSpPr>
          <p:spPr bwMode="auto">
            <a:xfrm>
              <a:off x="5016" y="3604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0"/>
            <p:cNvSpPr>
              <a:spLocks noChangeShapeType="1"/>
            </p:cNvSpPr>
            <p:nvPr/>
          </p:nvSpPr>
          <p:spPr bwMode="auto">
            <a:xfrm>
              <a:off x="2042" y="360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1"/>
            <p:cNvSpPr>
              <a:spLocks noChangeShapeType="1"/>
            </p:cNvSpPr>
            <p:nvPr/>
          </p:nvSpPr>
          <p:spPr bwMode="auto">
            <a:xfrm>
              <a:off x="3589" y="360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2"/>
            <p:cNvSpPr>
              <a:spLocks noChangeShapeType="1"/>
            </p:cNvSpPr>
            <p:nvPr/>
          </p:nvSpPr>
          <p:spPr bwMode="auto">
            <a:xfrm>
              <a:off x="615" y="3521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3"/>
            <p:cNvSpPr>
              <a:spLocks noChangeShapeType="1"/>
            </p:cNvSpPr>
            <p:nvPr/>
          </p:nvSpPr>
          <p:spPr bwMode="auto">
            <a:xfrm>
              <a:off x="5016" y="3521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4"/>
            <p:cNvSpPr>
              <a:spLocks noChangeShapeType="1"/>
            </p:cNvSpPr>
            <p:nvPr/>
          </p:nvSpPr>
          <p:spPr bwMode="auto">
            <a:xfrm>
              <a:off x="2042" y="3521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5"/>
            <p:cNvSpPr>
              <a:spLocks noChangeShapeType="1"/>
            </p:cNvSpPr>
            <p:nvPr/>
          </p:nvSpPr>
          <p:spPr bwMode="auto">
            <a:xfrm>
              <a:off x="3589" y="3521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6"/>
            <p:cNvSpPr>
              <a:spLocks noChangeShapeType="1"/>
            </p:cNvSpPr>
            <p:nvPr/>
          </p:nvSpPr>
          <p:spPr bwMode="auto">
            <a:xfrm>
              <a:off x="615" y="344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Line 37"/>
            <p:cNvSpPr>
              <a:spLocks noChangeShapeType="1"/>
            </p:cNvSpPr>
            <p:nvPr/>
          </p:nvSpPr>
          <p:spPr bwMode="auto">
            <a:xfrm>
              <a:off x="5016" y="3444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Line 38"/>
            <p:cNvSpPr>
              <a:spLocks noChangeShapeType="1"/>
            </p:cNvSpPr>
            <p:nvPr/>
          </p:nvSpPr>
          <p:spPr bwMode="auto">
            <a:xfrm>
              <a:off x="2042" y="344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39"/>
            <p:cNvSpPr>
              <a:spLocks noChangeShapeType="1"/>
            </p:cNvSpPr>
            <p:nvPr/>
          </p:nvSpPr>
          <p:spPr bwMode="auto">
            <a:xfrm>
              <a:off x="3589" y="344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Rectangle 40"/>
            <p:cNvSpPr>
              <a:spLocks noChangeArrowheads="1"/>
            </p:cNvSpPr>
            <p:nvPr/>
          </p:nvSpPr>
          <p:spPr bwMode="auto">
            <a:xfrm>
              <a:off x="1031" y="3395"/>
              <a:ext cx="166" cy="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Rectangle 41"/>
            <p:cNvSpPr>
              <a:spLocks noChangeArrowheads="1"/>
            </p:cNvSpPr>
            <p:nvPr/>
          </p:nvSpPr>
          <p:spPr bwMode="auto">
            <a:xfrm>
              <a:off x="1054" y="3417"/>
              <a:ext cx="119" cy="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Freeform 42"/>
            <p:cNvSpPr>
              <a:spLocks/>
            </p:cNvSpPr>
            <p:nvPr/>
          </p:nvSpPr>
          <p:spPr bwMode="auto">
            <a:xfrm>
              <a:off x="4485" y="3395"/>
              <a:ext cx="166" cy="99"/>
            </a:xfrm>
            <a:custGeom>
              <a:avLst/>
              <a:gdLst>
                <a:gd name="T0" fmla="*/ 0 w 420"/>
                <a:gd name="T1" fmla="*/ 0 h 270"/>
                <a:gd name="T2" fmla="*/ 26 w 420"/>
                <a:gd name="T3" fmla="*/ 0 h 270"/>
                <a:gd name="T4" fmla="*/ 26 w 420"/>
                <a:gd name="T5" fmla="*/ 3 h 270"/>
                <a:gd name="T6" fmla="*/ 15 w 420"/>
                <a:gd name="T7" fmla="*/ 3 h 270"/>
                <a:gd name="T8" fmla="*/ 15 w 420"/>
                <a:gd name="T9" fmla="*/ 13 h 270"/>
                <a:gd name="T10" fmla="*/ 0 w 420"/>
                <a:gd name="T11" fmla="*/ 13 h 270"/>
                <a:gd name="T12" fmla="*/ 0 w 420"/>
                <a:gd name="T13" fmla="*/ 10 h 270"/>
                <a:gd name="T14" fmla="*/ 11 w 420"/>
                <a:gd name="T15" fmla="*/ 10 h 270"/>
                <a:gd name="T16" fmla="*/ 11 w 420"/>
                <a:gd name="T17" fmla="*/ 3 h 270"/>
                <a:gd name="T18" fmla="*/ 0 w 420"/>
                <a:gd name="T19" fmla="*/ 3 h 270"/>
                <a:gd name="T20" fmla="*/ 0 w 420"/>
                <a:gd name="T21" fmla="*/ 0 h 2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0"/>
                <a:gd name="T34" fmla="*/ 0 h 270"/>
                <a:gd name="T35" fmla="*/ 420 w 420"/>
                <a:gd name="T36" fmla="*/ 270 h 2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0" h="270">
                  <a:moveTo>
                    <a:pt x="0" y="0"/>
                  </a:moveTo>
                  <a:lnTo>
                    <a:pt x="420" y="0"/>
                  </a:lnTo>
                  <a:lnTo>
                    <a:pt x="420" y="60"/>
                  </a:lnTo>
                  <a:lnTo>
                    <a:pt x="240" y="60"/>
                  </a:lnTo>
                  <a:lnTo>
                    <a:pt x="240" y="270"/>
                  </a:lnTo>
                  <a:lnTo>
                    <a:pt x="0" y="270"/>
                  </a:lnTo>
                  <a:lnTo>
                    <a:pt x="0" y="210"/>
                  </a:lnTo>
                  <a:lnTo>
                    <a:pt x="180" y="210"/>
                  </a:lnTo>
                  <a:lnTo>
                    <a:pt x="180" y="60"/>
                  </a:lnTo>
                  <a:lnTo>
                    <a:pt x="0" y="6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43"/>
            <p:cNvSpPr>
              <a:spLocks noChangeShapeType="1"/>
            </p:cNvSpPr>
            <p:nvPr/>
          </p:nvSpPr>
          <p:spPr bwMode="auto">
            <a:xfrm>
              <a:off x="606" y="3368"/>
              <a:ext cx="44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44"/>
            <p:cNvSpPr>
              <a:spLocks noChangeShapeType="1"/>
            </p:cNvSpPr>
            <p:nvPr/>
          </p:nvSpPr>
          <p:spPr bwMode="auto">
            <a:xfrm>
              <a:off x="2098" y="3346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Line 45"/>
            <p:cNvSpPr>
              <a:spLocks noChangeShapeType="1"/>
            </p:cNvSpPr>
            <p:nvPr/>
          </p:nvSpPr>
          <p:spPr bwMode="auto">
            <a:xfrm>
              <a:off x="3589" y="3346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46"/>
            <p:cNvSpPr>
              <a:spLocks noChangeShapeType="1"/>
            </p:cNvSpPr>
            <p:nvPr/>
          </p:nvSpPr>
          <p:spPr bwMode="auto">
            <a:xfrm>
              <a:off x="615" y="3291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Line 47"/>
            <p:cNvSpPr>
              <a:spLocks noChangeShapeType="1"/>
            </p:cNvSpPr>
            <p:nvPr/>
          </p:nvSpPr>
          <p:spPr bwMode="auto">
            <a:xfrm>
              <a:off x="5016" y="3291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48"/>
            <p:cNvSpPr>
              <a:spLocks noChangeShapeType="1"/>
            </p:cNvSpPr>
            <p:nvPr/>
          </p:nvSpPr>
          <p:spPr bwMode="auto">
            <a:xfrm>
              <a:off x="2042" y="3291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49"/>
            <p:cNvSpPr>
              <a:spLocks noChangeShapeType="1"/>
            </p:cNvSpPr>
            <p:nvPr/>
          </p:nvSpPr>
          <p:spPr bwMode="auto">
            <a:xfrm>
              <a:off x="3589" y="3291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Freeform 50"/>
            <p:cNvSpPr>
              <a:spLocks/>
            </p:cNvSpPr>
            <p:nvPr/>
          </p:nvSpPr>
          <p:spPr bwMode="auto">
            <a:xfrm>
              <a:off x="1031" y="3241"/>
              <a:ext cx="166" cy="99"/>
            </a:xfrm>
            <a:custGeom>
              <a:avLst/>
              <a:gdLst>
                <a:gd name="T0" fmla="*/ 11 w 420"/>
                <a:gd name="T1" fmla="*/ 0 h 270"/>
                <a:gd name="T2" fmla="*/ 26 w 420"/>
                <a:gd name="T3" fmla="*/ 0 h 270"/>
                <a:gd name="T4" fmla="*/ 26 w 420"/>
                <a:gd name="T5" fmla="*/ 3 h 270"/>
                <a:gd name="T6" fmla="*/ 15 w 420"/>
                <a:gd name="T7" fmla="*/ 3 h 270"/>
                <a:gd name="T8" fmla="*/ 15 w 420"/>
                <a:gd name="T9" fmla="*/ 10 h 270"/>
                <a:gd name="T10" fmla="*/ 26 w 420"/>
                <a:gd name="T11" fmla="*/ 10 h 270"/>
                <a:gd name="T12" fmla="*/ 26 w 420"/>
                <a:gd name="T13" fmla="*/ 13 h 270"/>
                <a:gd name="T14" fmla="*/ 0 w 420"/>
                <a:gd name="T15" fmla="*/ 13 h 270"/>
                <a:gd name="T16" fmla="*/ 0 w 420"/>
                <a:gd name="T17" fmla="*/ 10 h 270"/>
                <a:gd name="T18" fmla="*/ 11 w 420"/>
                <a:gd name="T19" fmla="*/ 10 h 270"/>
                <a:gd name="T20" fmla="*/ 11 w 420"/>
                <a:gd name="T21" fmla="*/ 0 h 2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0"/>
                <a:gd name="T34" fmla="*/ 0 h 270"/>
                <a:gd name="T35" fmla="*/ 420 w 420"/>
                <a:gd name="T36" fmla="*/ 270 h 2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0" h="270">
                  <a:moveTo>
                    <a:pt x="180" y="0"/>
                  </a:moveTo>
                  <a:lnTo>
                    <a:pt x="420" y="0"/>
                  </a:lnTo>
                  <a:lnTo>
                    <a:pt x="420" y="60"/>
                  </a:lnTo>
                  <a:lnTo>
                    <a:pt x="240" y="60"/>
                  </a:lnTo>
                  <a:lnTo>
                    <a:pt x="240" y="210"/>
                  </a:lnTo>
                  <a:lnTo>
                    <a:pt x="420" y="210"/>
                  </a:lnTo>
                  <a:lnTo>
                    <a:pt x="420" y="270"/>
                  </a:lnTo>
                  <a:lnTo>
                    <a:pt x="0" y="270"/>
                  </a:lnTo>
                  <a:lnTo>
                    <a:pt x="0" y="210"/>
                  </a:lnTo>
                  <a:lnTo>
                    <a:pt x="180" y="210"/>
                  </a:lnTo>
                  <a:lnTo>
                    <a:pt x="18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Rectangle 51"/>
            <p:cNvSpPr>
              <a:spLocks noChangeArrowheads="1"/>
            </p:cNvSpPr>
            <p:nvPr/>
          </p:nvSpPr>
          <p:spPr bwMode="auto">
            <a:xfrm>
              <a:off x="4485" y="3241"/>
              <a:ext cx="166" cy="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Rectangle 52"/>
            <p:cNvSpPr>
              <a:spLocks noChangeArrowheads="1"/>
            </p:cNvSpPr>
            <p:nvPr/>
          </p:nvSpPr>
          <p:spPr bwMode="auto">
            <a:xfrm>
              <a:off x="4509" y="3263"/>
              <a:ext cx="118" cy="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Freeform 53"/>
            <p:cNvSpPr>
              <a:spLocks/>
            </p:cNvSpPr>
            <p:nvPr/>
          </p:nvSpPr>
          <p:spPr bwMode="auto">
            <a:xfrm>
              <a:off x="1120" y="3148"/>
              <a:ext cx="41" cy="77"/>
            </a:xfrm>
            <a:custGeom>
              <a:avLst/>
              <a:gdLst>
                <a:gd name="T0" fmla="*/ 6 w 106"/>
                <a:gd name="T1" fmla="*/ 10 h 210"/>
                <a:gd name="T2" fmla="*/ 0 w 106"/>
                <a:gd name="T3" fmla="*/ 10 h 210"/>
                <a:gd name="T4" fmla="*/ 3 w 106"/>
                <a:gd name="T5" fmla="*/ 0 h 210"/>
                <a:gd name="T6" fmla="*/ 6 w 106"/>
                <a:gd name="T7" fmla="*/ 10 h 2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"/>
                <a:gd name="T13" fmla="*/ 0 h 210"/>
                <a:gd name="T14" fmla="*/ 106 w 106"/>
                <a:gd name="T15" fmla="*/ 210 h 2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" h="210">
                  <a:moveTo>
                    <a:pt x="106" y="210"/>
                  </a:moveTo>
                  <a:lnTo>
                    <a:pt x="0" y="210"/>
                  </a:lnTo>
                  <a:lnTo>
                    <a:pt x="53" y="0"/>
                  </a:lnTo>
                  <a:lnTo>
                    <a:pt x="106" y="2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Freeform 54"/>
            <p:cNvSpPr>
              <a:spLocks/>
            </p:cNvSpPr>
            <p:nvPr/>
          </p:nvSpPr>
          <p:spPr bwMode="auto">
            <a:xfrm>
              <a:off x="4520" y="3148"/>
              <a:ext cx="42" cy="77"/>
            </a:xfrm>
            <a:custGeom>
              <a:avLst/>
              <a:gdLst>
                <a:gd name="T0" fmla="*/ 0 w 106"/>
                <a:gd name="T1" fmla="*/ 10 h 210"/>
                <a:gd name="T2" fmla="*/ 7 w 106"/>
                <a:gd name="T3" fmla="*/ 10 h 210"/>
                <a:gd name="T4" fmla="*/ 3 w 106"/>
                <a:gd name="T5" fmla="*/ 0 h 210"/>
                <a:gd name="T6" fmla="*/ 0 w 106"/>
                <a:gd name="T7" fmla="*/ 10 h 2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"/>
                <a:gd name="T13" fmla="*/ 0 h 210"/>
                <a:gd name="T14" fmla="*/ 106 w 106"/>
                <a:gd name="T15" fmla="*/ 210 h 2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" h="210">
                  <a:moveTo>
                    <a:pt x="0" y="210"/>
                  </a:moveTo>
                  <a:lnTo>
                    <a:pt x="106" y="210"/>
                  </a:lnTo>
                  <a:lnTo>
                    <a:pt x="53" y="0"/>
                  </a:lnTo>
                  <a:lnTo>
                    <a:pt x="0" y="2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Line 55"/>
            <p:cNvSpPr>
              <a:spLocks noChangeShapeType="1"/>
            </p:cNvSpPr>
            <p:nvPr/>
          </p:nvSpPr>
          <p:spPr bwMode="auto">
            <a:xfrm>
              <a:off x="615" y="3208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Line 56"/>
            <p:cNvSpPr>
              <a:spLocks noChangeShapeType="1"/>
            </p:cNvSpPr>
            <p:nvPr/>
          </p:nvSpPr>
          <p:spPr bwMode="auto">
            <a:xfrm>
              <a:off x="5016" y="3208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Line 57"/>
            <p:cNvSpPr>
              <a:spLocks noChangeShapeType="1"/>
            </p:cNvSpPr>
            <p:nvPr/>
          </p:nvSpPr>
          <p:spPr bwMode="auto">
            <a:xfrm>
              <a:off x="2042" y="3208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Line 58"/>
            <p:cNvSpPr>
              <a:spLocks noChangeShapeType="1"/>
            </p:cNvSpPr>
            <p:nvPr/>
          </p:nvSpPr>
          <p:spPr bwMode="auto">
            <a:xfrm>
              <a:off x="3589" y="3208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Line 59"/>
            <p:cNvSpPr>
              <a:spLocks noChangeShapeType="1"/>
            </p:cNvSpPr>
            <p:nvPr/>
          </p:nvSpPr>
          <p:spPr bwMode="auto">
            <a:xfrm>
              <a:off x="615" y="3132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Line 60"/>
            <p:cNvSpPr>
              <a:spLocks noChangeShapeType="1"/>
            </p:cNvSpPr>
            <p:nvPr/>
          </p:nvSpPr>
          <p:spPr bwMode="auto">
            <a:xfrm>
              <a:off x="5016" y="3132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Line 61"/>
            <p:cNvSpPr>
              <a:spLocks noChangeShapeType="1"/>
            </p:cNvSpPr>
            <p:nvPr/>
          </p:nvSpPr>
          <p:spPr bwMode="auto">
            <a:xfrm>
              <a:off x="2042" y="3132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Line 62"/>
            <p:cNvSpPr>
              <a:spLocks noChangeShapeType="1"/>
            </p:cNvSpPr>
            <p:nvPr/>
          </p:nvSpPr>
          <p:spPr bwMode="auto">
            <a:xfrm>
              <a:off x="3589" y="3132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Line 63"/>
            <p:cNvSpPr>
              <a:spLocks noChangeShapeType="1"/>
            </p:cNvSpPr>
            <p:nvPr/>
          </p:nvSpPr>
          <p:spPr bwMode="auto">
            <a:xfrm>
              <a:off x="615" y="3055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Line 64"/>
            <p:cNvSpPr>
              <a:spLocks noChangeShapeType="1"/>
            </p:cNvSpPr>
            <p:nvPr/>
          </p:nvSpPr>
          <p:spPr bwMode="auto">
            <a:xfrm>
              <a:off x="5016" y="3055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Line 65"/>
            <p:cNvSpPr>
              <a:spLocks noChangeShapeType="1"/>
            </p:cNvSpPr>
            <p:nvPr/>
          </p:nvSpPr>
          <p:spPr bwMode="auto">
            <a:xfrm>
              <a:off x="2042" y="3055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Line 66"/>
            <p:cNvSpPr>
              <a:spLocks noChangeShapeType="1"/>
            </p:cNvSpPr>
            <p:nvPr/>
          </p:nvSpPr>
          <p:spPr bwMode="auto">
            <a:xfrm>
              <a:off x="3589" y="3055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Line 67"/>
            <p:cNvSpPr>
              <a:spLocks noChangeShapeType="1"/>
            </p:cNvSpPr>
            <p:nvPr/>
          </p:nvSpPr>
          <p:spPr bwMode="auto">
            <a:xfrm>
              <a:off x="606" y="2978"/>
              <a:ext cx="44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Line 68"/>
            <p:cNvSpPr>
              <a:spLocks noChangeShapeType="1"/>
            </p:cNvSpPr>
            <p:nvPr/>
          </p:nvSpPr>
          <p:spPr bwMode="auto">
            <a:xfrm>
              <a:off x="2098" y="2956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Line 69"/>
            <p:cNvSpPr>
              <a:spLocks noChangeShapeType="1"/>
            </p:cNvSpPr>
            <p:nvPr/>
          </p:nvSpPr>
          <p:spPr bwMode="auto">
            <a:xfrm>
              <a:off x="3589" y="2956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Line 70"/>
            <p:cNvSpPr>
              <a:spLocks noChangeShapeType="1"/>
            </p:cNvSpPr>
            <p:nvPr/>
          </p:nvSpPr>
          <p:spPr bwMode="auto">
            <a:xfrm>
              <a:off x="615" y="289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Line 71"/>
            <p:cNvSpPr>
              <a:spLocks noChangeShapeType="1"/>
            </p:cNvSpPr>
            <p:nvPr/>
          </p:nvSpPr>
          <p:spPr bwMode="auto">
            <a:xfrm>
              <a:off x="5016" y="2896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Line 72"/>
            <p:cNvSpPr>
              <a:spLocks noChangeShapeType="1"/>
            </p:cNvSpPr>
            <p:nvPr/>
          </p:nvSpPr>
          <p:spPr bwMode="auto">
            <a:xfrm>
              <a:off x="2042" y="289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Line 73"/>
            <p:cNvSpPr>
              <a:spLocks noChangeShapeType="1"/>
            </p:cNvSpPr>
            <p:nvPr/>
          </p:nvSpPr>
          <p:spPr bwMode="auto">
            <a:xfrm>
              <a:off x="3589" y="289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Line 74"/>
            <p:cNvSpPr>
              <a:spLocks noChangeShapeType="1"/>
            </p:cNvSpPr>
            <p:nvPr/>
          </p:nvSpPr>
          <p:spPr bwMode="auto">
            <a:xfrm>
              <a:off x="615" y="2819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Line 75"/>
            <p:cNvSpPr>
              <a:spLocks noChangeShapeType="1"/>
            </p:cNvSpPr>
            <p:nvPr/>
          </p:nvSpPr>
          <p:spPr bwMode="auto">
            <a:xfrm>
              <a:off x="5016" y="2819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Line 76"/>
            <p:cNvSpPr>
              <a:spLocks noChangeShapeType="1"/>
            </p:cNvSpPr>
            <p:nvPr/>
          </p:nvSpPr>
          <p:spPr bwMode="auto">
            <a:xfrm>
              <a:off x="2042" y="2819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Line 77"/>
            <p:cNvSpPr>
              <a:spLocks noChangeShapeType="1"/>
            </p:cNvSpPr>
            <p:nvPr/>
          </p:nvSpPr>
          <p:spPr bwMode="auto">
            <a:xfrm>
              <a:off x="3589" y="2819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Line 78"/>
            <p:cNvSpPr>
              <a:spLocks noChangeShapeType="1"/>
            </p:cNvSpPr>
            <p:nvPr/>
          </p:nvSpPr>
          <p:spPr bwMode="auto">
            <a:xfrm>
              <a:off x="615" y="2742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Line 79"/>
            <p:cNvSpPr>
              <a:spLocks noChangeShapeType="1"/>
            </p:cNvSpPr>
            <p:nvPr/>
          </p:nvSpPr>
          <p:spPr bwMode="auto">
            <a:xfrm>
              <a:off x="5016" y="2742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Line 80"/>
            <p:cNvSpPr>
              <a:spLocks noChangeShapeType="1"/>
            </p:cNvSpPr>
            <p:nvPr/>
          </p:nvSpPr>
          <p:spPr bwMode="auto">
            <a:xfrm>
              <a:off x="2042" y="2742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Line 81"/>
            <p:cNvSpPr>
              <a:spLocks noChangeShapeType="1"/>
            </p:cNvSpPr>
            <p:nvPr/>
          </p:nvSpPr>
          <p:spPr bwMode="auto">
            <a:xfrm>
              <a:off x="3589" y="2742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Line 82"/>
            <p:cNvSpPr>
              <a:spLocks noChangeShapeType="1"/>
            </p:cNvSpPr>
            <p:nvPr/>
          </p:nvSpPr>
          <p:spPr bwMode="auto">
            <a:xfrm>
              <a:off x="615" y="2665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Line 83"/>
            <p:cNvSpPr>
              <a:spLocks noChangeShapeType="1"/>
            </p:cNvSpPr>
            <p:nvPr/>
          </p:nvSpPr>
          <p:spPr bwMode="auto">
            <a:xfrm>
              <a:off x="5016" y="2665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Line 84"/>
            <p:cNvSpPr>
              <a:spLocks noChangeShapeType="1"/>
            </p:cNvSpPr>
            <p:nvPr/>
          </p:nvSpPr>
          <p:spPr bwMode="auto">
            <a:xfrm>
              <a:off x="2042" y="2665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Line 85"/>
            <p:cNvSpPr>
              <a:spLocks noChangeShapeType="1"/>
            </p:cNvSpPr>
            <p:nvPr/>
          </p:nvSpPr>
          <p:spPr bwMode="auto">
            <a:xfrm>
              <a:off x="3589" y="2665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Rectangle 86"/>
            <p:cNvSpPr>
              <a:spLocks noChangeArrowheads="1"/>
            </p:cNvSpPr>
            <p:nvPr/>
          </p:nvSpPr>
          <p:spPr bwMode="auto">
            <a:xfrm>
              <a:off x="1031" y="2616"/>
              <a:ext cx="166" cy="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Rectangle 87"/>
            <p:cNvSpPr>
              <a:spLocks noChangeArrowheads="1"/>
            </p:cNvSpPr>
            <p:nvPr/>
          </p:nvSpPr>
          <p:spPr bwMode="auto">
            <a:xfrm>
              <a:off x="1054" y="2638"/>
              <a:ext cx="119" cy="5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Freeform 88"/>
            <p:cNvSpPr>
              <a:spLocks/>
            </p:cNvSpPr>
            <p:nvPr/>
          </p:nvSpPr>
          <p:spPr bwMode="auto">
            <a:xfrm>
              <a:off x="4485" y="2616"/>
              <a:ext cx="166" cy="99"/>
            </a:xfrm>
            <a:custGeom>
              <a:avLst/>
              <a:gdLst>
                <a:gd name="T0" fmla="*/ 0 w 420"/>
                <a:gd name="T1" fmla="*/ 0 h 270"/>
                <a:gd name="T2" fmla="*/ 26 w 420"/>
                <a:gd name="T3" fmla="*/ 0 h 270"/>
                <a:gd name="T4" fmla="*/ 26 w 420"/>
                <a:gd name="T5" fmla="*/ 13 h 270"/>
                <a:gd name="T6" fmla="*/ 22 w 420"/>
                <a:gd name="T7" fmla="*/ 13 h 270"/>
                <a:gd name="T8" fmla="*/ 22 w 420"/>
                <a:gd name="T9" fmla="*/ 3 h 270"/>
                <a:gd name="T10" fmla="*/ 15 w 420"/>
                <a:gd name="T11" fmla="*/ 3 h 270"/>
                <a:gd name="T12" fmla="*/ 15 w 420"/>
                <a:gd name="T13" fmla="*/ 10 h 270"/>
                <a:gd name="T14" fmla="*/ 11 w 420"/>
                <a:gd name="T15" fmla="*/ 10 h 270"/>
                <a:gd name="T16" fmla="*/ 11 w 420"/>
                <a:gd name="T17" fmla="*/ 3 h 270"/>
                <a:gd name="T18" fmla="*/ 4 w 420"/>
                <a:gd name="T19" fmla="*/ 3 h 270"/>
                <a:gd name="T20" fmla="*/ 4 w 420"/>
                <a:gd name="T21" fmla="*/ 13 h 270"/>
                <a:gd name="T22" fmla="*/ 0 w 420"/>
                <a:gd name="T23" fmla="*/ 13 h 270"/>
                <a:gd name="T24" fmla="*/ 0 w 420"/>
                <a:gd name="T25" fmla="*/ 0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0"/>
                <a:gd name="T40" fmla="*/ 0 h 270"/>
                <a:gd name="T41" fmla="*/ 420 w 420"/>
                <a:gd name="T42" fmla="*/ 270 h 2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0" h="270">
                  <a:moveTo>
                    <a:pt x="0" y="0"/>
                  </a:moveTo>
                  <a:lnTo>
                    <a:pt x="420" y="0"/>
                  </a:lnTo>
                  <a:lnTo>
                    <a:pt x="420" y="270"/>
                  </a:lnTo>
                  <a:lnTo>
                    <a:pt x="360" y="270"/>
                  </a:lnTo>
                  <a:lnTo>
                    <a:pt x="360" y="60"/>
                  </a:lnTo>
                  <a:lnTo>
                    <a:pt x="240" y="60"/>
                  </a:lnTo>
                  <a:lnTo>
                    <a:pt x="240" y="210"/>
                  </a:lnTo>
                  <a:lnTo>
                    <a:pt x="180" y="210"/>
                  </a:lnTo>
                  <a:lnTo>
                    <a:pt x="180" y="60"/>
                  </a:lnTo>
                  <a:lnTo>
                    <a:pt x="60" y="60"/>
                  </a:lnTo>
                  <a:lnTo>
                    <a:pt x="60" y="270"/>
                  </a:ln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Line 89"/>
            <p:cNvSpPr>
              <a:spLocks noChangeShapeType="1"/>
            </p:cNvSpPr>
            <p:nvPr/>
          </p:nvSpPr>
          <p:spPr bwMode="auto">
            <a:xfrm>
              <a:off x="606" y="2583"/>
              <a:ext cx="44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Line 90"/>
            <p:cNvSpPr>
              <a:spLocks noChangeShapeType="1"/>
            </p:cNvSpPr>
            <p:nvPr/>
          </p:nvSpPr>
          <p:spPr bwMode="auto">
            <a:xfrm>
              <a:off x="2098" y="2561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Line 91"/>
            <p:cNvSpPr>
              <a:spLocks noChangeShapeType="1"/>
            </p:cNvSpPr>
            <p:nvPr/>
          </p:nvSpPr>
          <p:spPr bwMode="auto">
            <a:xfrm>
              <a:off x="3589" y="2561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Line 92"/>
            <p:cNvSpPr>
              <a:spLocks noChangeShapeType="1"/>
            </p:cNvSpPr>
            <p:nvPr/>
          </p:nvSpPr>
          <p:spPr bwMode="auto">
            <a:xfrm>
              <a:off x="615" y="250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5" name="Line 93"/>
            <p:cNvSpPr>
              <a:spLocks noChangeShapeType="1"/>
            </p:cNvSpPr>
            <p:nvPr/>
          </p:nvSpPr>
          <p:spPr bwMode="auto">
            <a:xfrm>
              <a:off x="5016" y="2506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Line 94"/>
            <p:cNvSpPr>
              <a:spLocks noChangeShapeType="1"/>
            </p:cNvSpPr>
            <p:nvPr/>
          </p:nvSpPr>
          <p:spPr bwMode="auto">
            <a:xfrm>
              <a:off x="2042" y="250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7" name="Line 95"/>
            <p:cNvSpPr>
              <a:spLocks noChangeShapeType="1"/>
            </p:cNvSpPr>
            <p:nvPr/>
          </p:nvSpPr>
          <p:spPr bwMode="auto">
            <a:xfrm>
              <a:off x="3589" y="250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8" name="Freeform 96"/>
            <p:cNvSpPr>
              <a:spLocks/>
            </p:cNvSpPr>
            <p:nvPr/>
          </p:nvSpPr>
          <p:spPr bwMode="auto">
            <a:xfrm>
              <a:off x="1031" y="2457"/>
              <a:ext cx="166" cy="98"/>
            </a:xfrm>
            <a:custGeom>
              <a:avLst/>
              <a:gdLst>
                <a:gd name="T0" fmla="*/ 0 w 420"/>
                <a:gd name="T1" fmla="*/ 0 h 270"/>
                <a:gd name="T2" fmla="*/ 4 w 420"/>
                <a:gd name="T3" fmla="*/ 0 h 270"/>
                <a:gd name="T4" fmla="*/ 4 w 420"/>
                <a:gd name="T5" fmla="*/ 10 h 270"/>
                <a:gd name="T6" fmla="*/ 11 w 420"/>
                <a:gd name="T7" fmla="*/ 10 h 270"/>
                <a:gd name="T8" fmla="*/ 11 w 420"/>
                <a:gd name="T9" fmla="*/ 3 h 270"/>
                <a:gd name="T10" fmla="*/ 15 w 420"/>
                <a:gd name="T11" fmla="*/ 3 h 270"/>
                <a:gd name="T12" fmla="*/ 15 w 420"/>
                <a:gd name="T13" fmla="*/ 10 h 270"/>
                <a:gd name="T14" fmla="*/ 22 w 420"/>
                <a:gd name="T15" fmla="*/ 10 h 270"/>
                <a:gd name="T16" fmla="*/ 22 w 420"/>
                <a:gd name="T17" fmla="*/ 0 h 270"/>
                <a:gd name="T18" fmla="*/ 26 w 420"/>
                <a:gd name="T19" fmla="*/ 0 h 270"/>
                <a:gd name="T20" fmla="*/ 26 w 420"/>
                <a:gd name="T21" fmla="*/ 13 h 270"/>
                <a:gd name="T22" fmla="*/ 0 w 420"/>
                <a:gd name="T23" fmla="*/ 13 h 270"/>
                <a:gd name="T24" fmla="*/ 0 w 420"/>
                <a:gd name="T25" fmla="*/ 0 h 2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0"/>
                <a:gd name="T40" fmla="*/ 0 h 270"/>
                <a:gd name="T41" fmla="*/ 420 w 420"/>
                <a:gd name="T42" fmla="*/ 270 h 2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0" h="270">
                  <a:moveTo>
                    <a:pt x="0" y="0"/>
                  </a:moveTo>
                  <a:lnTo>
                    <a:pt x="60" y="0"/>
                  </a:lnTo>
                  <a:lnTo>
                    <a:pt x="60" y="210"/>
                  </a:lnTo>
                  <a:lnTo>
                    <a:pt x="180" y="210"/>
                  </a:lnTo>
                  <a:lnTo>
                    <a:pt x="180" y="60"/>
                  </a:lnTo>
                  <a:lnTo>
                    <a:pt x="240" y="60"/>
                  </a:lnTo>
                  <a:lnTo>
                    <a:pt x="240" y="210"/>
                  </a:lnTo>
                  <a:lnTo>
                    <a:pt x="360" y="210"/>
                  </a:lnTo>
                  <a:lnTo>
                    <a:pt x="360" y="0"/>
                  </a:lnTo>
                  <a:lnTo>
                    <a:pt x="420" y="0"/>
                  </a:lnTo>
                  <a:lnTo>
                    <a:pt x="420" y="270"/>
                  </a:lnTo>
                  <a:lnTo>
                    <a:pt x="0" y="27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Rectangle 97"/>
            <p:cNvSpPr>
              <a:spLocks noChangeArrowheads="1"/>
            </p:cNvSpPr>
            <p:nvPr/>
          </p:nvSpPr>
          <p:spPr bwMode="auto">
            <a:xfrm>
              <a:off x="4485" y="2457"/>
              <a:ext cx="166" cy="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0" name="Rectangle 98"/>
            <p:cNvSpPr>
              <a:spLocks noChangeArrowheads="1"/>
            </p:cNvSpPr>
            <p:nvPr/>
          </p:nvSpPr>
          <p:spPr bwMode="auto">
            <a:xfrm>
              <a:off x="4509" y="2479"/>
              <a:ext cx="118" cy="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Freeform 99"/>
            <p:cNvSpPr>
              <a:spLocks/>
            </p:cNvSpPr>
            <p:nvPr/>
          </p:nvSpPr>
          <p:spPr bwMode="auto">
            <a:xfrm>
              <a:off x="1120" y="2363"/>
              <a:ext cx="41" cy="77"/>
            </a:xfrm>
            <a:custGeom>
              <a:avLst/>
              <a:gdLst>
                <a:gd name="T0" fmla="*/ 6 w 106"/>
                <a:gd name="T1" fmla="*/ 10 h 210"/>
                <a:gd name="T2" fmla="*/ 0 w 106"/>
                <a:gd name="T3" fmla="*/ 10 h 210"/>
                <a:gd name="T4" fmla="*/ 3 w 106"/>
                <a:gd name="T5" fmla="*/ 0 h 210"/>
                <a:gd name="T6" fmla="*/ 6 w 106"/>
                <a:gd name="T7" fmla="*/ 10 h 2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"/>
                <a:gd name="T13" fmla="*/ 0 h 210"/>
                <a:gd name="T14" fmla="*/ 106 w 106"/>
                <a:gd name="T15" fmla="*/ 210 h 2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" h="210">
                  <a:moveTo>
                    <a:pt x="106" y="210"/>
                  </a:moveTo>
                  <a:lnTo>
                    <a:pt x="0" y="210"/>
                  </a:lnTo>
                  <a:lnTo>
                    <a:pt x="53" y="0"/>
                  </a:lnTo>
                  <a:lnTo>
                    <a:pt x="106" y="2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Freeform 100"/>
            <p:cNvSpPr>
              <a:spLocks/>
            </p:cNvSpPr>
            <p:nvPr/>
          </p:nvSpPr>
          <p:spPr bwMode="auto">
            <a:xfrm>
              <a:off x="4520" y="2363"/>
              <a:ext cx="42" cy="77"/>
            </a:xfrm>
            <a:custGeom>
              <a:avLst/>
              <a:gdLst>
                <a:gd name="T0" fmla="*/ 0 w 106"/>
                <a:gd name="T1" fmla="*/ 10 h 210"/>
                <a:gd name="T2" fmla="*/ 7 w 106"/>
                <a:gd name="T3" fmla="*/ 10 h 210"/>
                <a:gd name="T4" fmla="*/ 3 w 106"/>
                <a:gd name="T5" fmla="*/ 0 h 210"/>
                <a:gd name="T6" fmla="*/ 0 w 106"/>
                <a:gd name="T7" fmla="*/ 10 h 2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"/>
                <a:gd name="T13" fmla="*/ 0 h 210"/>
                <a:gd name="T14" fmla="*/ 106 w 106"/>
                <a:gd name="T15" fmla="*/ 210 h 2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" h="210">
                  <a:moveTo>
                    <a:pt x="0" y="210"/>
                  </a:moveTo>
                  <a:lnTo>
                    <a:pt x="106" y="210"/>
                  </a:lnTo>
                  <a:lnTo>
                    <a:pt x="53" y="0"/>
                  </a:lnTo>
                  <a:lnTo>
                    <a:pt x="0" y="2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Line 101"/>
            <p:cNvSpPr>
              <a:spLocks noChangeShapeType="1"/>
            </p:cNvSpPr>
            <p:nvPr/>
          </p:nvSpPr>
          <p:spPr bwMode="auto">
            <a:xfrm>
              <a:off x="615" y="2429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4" name="Line 102"/>
            <p:cNvSpPr>
              <a:spLocks noChangeShapeType="1"/>
            </p:cNvSpPr>
            <p:nvPr/>
          </p:nvSpPr>
          <p:spPr bwMode="auto">
            <a:xfrm>
              <a:off x="5016" y="2429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5" name="Line 103"/>
            <p:cNvSpPr>
              <a:spLocks noChangeShapeType="1"/>
            </p:cNvSpPr>
            <p:nvPr/>
          </p:nvSpPr>
          <p:spPr bwMode="auto">
            <a:xfrm>
              <a:off x="2042" y="2429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Line 104"/>
            <p:cNvSpPr>
              <a:spLocks noChangeShapeType="1"/>
            </p:cNvSpPr>
            <p:nvPr/>
          </p:nvSpPr>
          <p:spPr bwMode="auto">
            <a:xfrm>
              <a:off x="3589" y="2429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Line 105"/>
            <p:cNvSpPr>
              <a:spLocks noChangeShapeType="1"/>
            </p:cNvSpPr>
            <p:nvPr/>
          </p:nvSpPr>
          <p:spPr bwMode="auto">
            <a:xfrm>
              <a:off x="615" y="2347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Line 106"/>
            <p:cNvSpPr>
              <a:spLocks noChangeShapeType="1"/>
            </p:cNvSpPr>
            <p:nvPr/>
          </p:nvSpPr>
          <p:spPr bwMode="auto">
            <a:xfrm>
              <a:off x="5016" y="2347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9" name="Line 107"/>
            <p:cNvSpPr>
              <a:spLocks noChangeShapeType="1"/>
            </p:cNvSpPr>
            <p:nvPr/>
          </p:nvSpPr>
          <p:spPr bwMode="auto">
            <a:xfrm>
              <a:off x="2042" y="2347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Line 108"/>
            <p:cNvSpPr>
              <a:spLocks noChangeShapeType="1"/>
            </p:cNvSpPr>
            <p:nvPr/>
          </p:nvSpPr>
          <p:spPr bwMode="auto">
            <a:xfrm>
              <a:off x="3589" y="2347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Line 109"/>
            <p:cNvSpPr>
              <a:spLocks noChangeShapeType="1"/>
            </p:cNvSpPr>
            <p:nvPr/>
          </p:nvSpPr>
          <p:spPr bwMode="auto">
            <a:xfrm>
              <a:off x="615" y="227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Line 110"/>
            <p:cNvSpPr>
              <a:spLocks noChangeShapeType="1"/>
            </p:cNvSpPr>
            <p:nvPr/>
          </p:nvSpPr>
          <p:spPr bwMode="auto">
            <a:xfrm>
              <a:off x="5016" y="2270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3" name="Line 111"/>
            <p:cNvSpPr>
              <a:spLocks noChangeShapeType="1"/>
            </p:cNvSpPr>
            <p:nvPr/>
          </p:nvSpPr>
          <p:spPr bwMode="auto">
            <a:xfrm>
              <a:off x="2042" y="227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4" name="Line 112"/>
            <p:cNvSpPr>
              <a:spLocks noChangeShapeType="1"/>
            </p:cNvSpPr>
            <p:nvPr/>
          </p:nvSpPr>
          <p:spPr bwMode="auto">
            <a:xfrm>
              <a:off x="3589" y="227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5" name="Line 113"/>
            <p:cNvSpPr>
              <a:spLocks noChangeShapeType="1"/>
            </p:cNvSpPr>
            <p:nvPr/>
          </p:nvSpPr>
          <p:spPr bwMode="auto">
            <a:xfrm>
              <a:off x="606" y="2193"/>
              <a:ext cx="44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6" name="Line 114"/>
            <p:cNvSpPr>
              <a:spLocks noChangeShapeType="1"/>
            </p:cNvSpPr>
            <p:nvPr/>
          </p:nvSpPr>
          <p:spPr bwMode="auto">
            <a:xfrm>
              <a:off x="2098" y="2171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7" name="Line 115"/>
            <p:cNvSpPr>
              <a:spLocks noChangeShapeType="1"/>
            </p:cNvSpPr>
            <p:nvPr/>
          </p:nvSpPr>
          <p:spPr bwMode="auto">
            <a:xfrm>
              <a:off x="3589" y="2171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Line 116"/>
            <p:cNvSpPr>
              <a:spLocks noChangeShapeType="1"/>
            </p:cNvSpPr>
            <p:nvPr/>
          </p:nvSpPr>
          <p:spPr bwMode="auto">
            <a:xfrm>
              <a:off x="615" y="211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Line 117"/>
            <p:cNvSpPr>
              <a:spLocks noChangeShapeType="1"/>
            </p:cNvSpPr>
            <p:nvPr/>
          </p:nvSpPr>
          <p:spPr bwMode="auto">
            <a:xfrm>
              <a:off x="5016" y="2116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0" name="Line 118"/>
            <p:cNvSpPr>
              <a:spLocks noChangeShapeType="1"/>
            </p:cNvSpPr>
            <p:nvPr/>
          </p:nvSpPr>
          <p:spPr bwMode="auto">
            <a:xfrm>
              <a:off x="2042" y="211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1" name="Line 119"/>
            <p:cNvSpPr>
              <a:spLocks noChangeShapeType="1"/>
            </p:cNvSpPr>
            <p:nvPr/>
          </p:nvSpPr>
          <p:spPr bwMode="auto">
            <a:xfrm>
              <a:off x="3589" y="2116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2" name="Line 120"/>
            <p:cNvSpPr>
              <a:spLocks noChangeShapeType="1"/>
            </p:cNvSpPr>
            <p:nvPr/>
          </p:nvSpPr>
          <p:spPr bwMode="auto">
            <a:xfrm>
              <a:off x="615" y="203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3" name="Line 121"/>
            <p:cNvSpPr>
              <a:spLocks noChangeShapeType="1"/>
            </p:cNvSpPr>
            <p:nvPr/>
          </p:nvSpPr>
          <p:spPr bwMode="auto">
            <a:xfrm>
              <a:off x="5016" y="2034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4" name="Line 122"/>
            <p:cNvSpPr>
              <a:spLocks noChangeShapeType="1"/>
            </p:cNvSpPr>
            <p:nvPr/>
          </p:nvSpPr>
          <p:spPr bwMode="auto">
            <a:xfrm>
              <a:off x="2042" y="203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5" name="Line 123"/>
            <p:cNvSpPr>
              <a:spLocks noChangeShapeType="1"/>
            </p:cNvSpPr>
            <p:nvPr/>
          </p:nvSpPr>
          <p:spPr bwMode="auto">
            <a:xfrm>
              <a:off x="3589" y="2034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Line 124"/>
            <p:cNvSpPr>
              <a:spLocks noChangeShapeType="1"/>
            </p:cNvSpPr>
            <p:nvPr/>
          </p:nvSpPr>
          <p:spPr bwMode="auto">
            <a:xfrm>
              <a:off x="615" y="1957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Line 125"/>
            <p:cNvSpPr>
              <a:spLocks noChangeShapeType="1"/>
            </p:cNvSpPr>
            <p:nvPr/>
          </p:nvSpPr>
          <p:spPr bwMode="auto">
            <a:xfrm>
              <a:off x="5016" y="1957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8" name="Line 126"/>
            <p:cNvSpPr>
              <a:spLocks noChangeShapeType="1"/>
            </p:cNvSpPr>
            <p:nvPr/>
          </p:nvSpPr>
          <p:spPr bwMode="auto">
            <a:xfrm>
              <a:off x="2042" y="1957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Line 127"/>
            <p:cNvSpPr>
              <a:spLocks noChangeShapeType="1"/>
            </p:cNvSpPr>
            <p:nvPr/>
          </p:nvSpPr>
          <p:spPr bwMode="auto">
            <a:xfrm>
              <a:off x="3589" y="1957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Line 128"/>
            <p:cNvSpPr>
              <a:spLocks noChangeShapeType="1"/>
            </p:cNvSpPr>
            <p:nvPr/>
          </p:nvSpPr>
          <p:spPr bwMode="auto">
            <a:xfrm>
              <a:off x="615" y="188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Line 129"/>
            <p:cNvSpPr>
              <a:spLocks noChangeShapeType="1"/>
            </p:cNvSpPr>
            <p:nvPr/>
          </p:nvSpPr>
          <p:spPr bwMode="auto">
            <a:xfrm>
              <a:off x="5016" y="1880"/>
              <a:ext cx="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2" name="Line 130"/>
            <p:cNvSpPr>
              <a:spLocks noChangeShapeType="1"/>
            </p:cNvSpPr>
            <p:nvPr/>
          </p:nvSpPr>
          <p:spPr bwMode="auto">
            <a:xfrm>
              <a:off x="2042" y="188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3" name="Line 131"/>
            <p:cNvSpPr>
              <a:spLocks noChangeShapeType="1"/>
            </p:cNvSpPr>
            <p:nvPr/>
          </p:nvSpPr>
          <p:spPr bwMode="auto">
            <a:xfrm>
              <a:off x="3589" y="1880"/>
              <a:ext cx="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4" name="Rectangle 132"/>
            <p:cNvSpPr>
              <a:spLocks noChangeArrowheads="1"/>
            </p:cNvSpPr>
            <p:nvPr/>
          </p:nvSpPr>
          <p:spPr bwMode="auto">
            <a:xfrm>
              <a:off x="606" y="1803"/>
              <a:ext cx="4470" cy="2344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5" name="Oval 133"/>
            <p:cNvSpPr>
              <a:spLocks noChangeArrowheads="1"/>
            </p:cNvSpPr>
            <p:nvPr/>
          </p:nvSpPr>
          <p:spPr bwMode="auto">
            <a:xfrm>
              <a:off x="4704" y="2448"/>
              <a:ext cx="184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6" name="Rectangle 134"/>
            <p:cNvSpPr>
              <a:spLocks noChangeArrowheads="1"/>
            </p:cNvSpPr>
            <p:nvPr/>
          </p:nvSpPr>
          <p:spPr bwMode="auto">
            <a:xfrm>
              <a:off x="3205" y="2685"/>
              <a:ext cx="21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T</a:t>
              </a:r>
              <a:endParaRPr lang="en-US"/>
            </a:p>
          </p:txBody>
        </p:sp>
        <p:sp>
          <p:nvSpPr>
            <p:cNvPr id="20617" name="Oval 135"/>
            <p:cNvSpPr>
              <a:spLocks noChangeArrowheads="1"/>
            </p:cNvSpPr>
            <p:nvPr/>
          </p:nvSpPr>
          <p:spPr bwMode="auto">
            <a:xfrm>
              <a:off x="2980" y="2451"/>
              <a:ext cx="183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Rectangle 136"/>
            <p:cNvSpPr>
              <a:spLocks noChangeArrowheads="1"/>
            </p:cNvSpPr>
            <p:nvPr/>
          </p:nvSpPr>
          <p:spPr bwMode="auto">
            <a:xfrm>
              <a:off x="3708" y="2668"/>
              <a:ext cx="23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N</a:t>
              </a:r>
              <a:endParaRPr lang="en-US"/>
            </a:p>
          </p:txBody>
        </p:sp>
        <p:sp>
          <p:nvSpPr>
            <p:cNvPr id="20619" name="Oval 137"/>
            <p:cNvSpPr>
              <a:spLocks noChangeArrowheads="1"/>
            </p:cNvSpPr>
            <p:nvPr/>
          </p:nvSpPr>
          <p:spPr bwMode="auto">
            <a:xfrm>
              <a:off x="3229" y="2451"/>
              <a:ext cx="183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0" name="Rectangle 138"/>
            <p:cNvSpPr>
              <a:spLocks noChangeArrowheads="1"/>
            </p:cNvSpPr>
            <p:nvPr/>
          </p:nvSpPr>
          <p:spPr bwMode="auto">
            <a:xfrm>
              <a:off x="4055" y="2663"/>
              <a:ext cx="22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20621" name="Rectangle 139"/>
            <p:cNvSpPr>
              <a:spLocks noChangeArrowheads="1"/>
            </p:cNvSpPr>
            <p:nvPr/>
          </p:nvSpPr>
          <p:spPr bwMode="auto">
            <a:xfrm>
              <a:off x="3477" y="2451"/>
              <a:ext cx="184" cy="1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2" name="Line 140"/>
            <p:cNvSpPr>
              <a:spLocks noChangeShapeType="1"/>
            </p:cNvSpPr>
            <p:nvPr/>
          </p:nvSpPr>
          <p:spPr bwMode="auto">
            <a:xfrm>
              <a:off x="3569" y="2457"/>
              <a:ext cx="1" cy="1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3" name="Rectangle 141"/>
            <p:cNvSpPr>
              <a:spLocks noChangeArrowheads="1"/>
            </p:cNvSpPr>
            <p:nvPr/>
          </p:nvSpPr>
          <p:spPr bwMode="auto">
            <a:xfrm>
              <a:off x="3477" y="2451"/>
              <a:ext cx="184" cy="17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4" name="Rectangle 142"/>
            <p:cNvSpPr>
              <a:spLocks noChangeArrowheads="1"/>
            </p:cNvSpPr>
            <p:nvPr/>
          </p:nvSpPr>
          <p:spPr bwMode="auto">
            <a:xfrm>
              <a:off x="2915" y="2679"/>
              <a:ext cx="23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20625" name="Oval 143"/>
            <p:cNvSpPr>
              <a:spLocks noChangeArrowheads="1"/>
            </p:cNvSpPr>
            <p:nvPr/>
          </p:nvSpPr>
          <p:spPr bwMode="auto">
            <a:xfrm>
              <a:off x="3732" y="2451"/>
              <a:ext cx="183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6" name="Rectangle 144"/>
            <p:cNvSpPr>
              <a:spLocks noChangeArrowheads="1"/>
            </p:cNvSpPr>
            <p:nvPr/>
          </p:nvSpPr>
          <p:spPr bwMode="auto">
            <a:xfrm>
              <a:off x="1775" y="2893"/>
              <a:ext cx="9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$</a:t>
              </a:r>
              <a:endParaRPr lang="en-US"/>
            </a:p>
          </p:txBody>
        </p:sp>
        <p:sp>
          <p:nvSpPr>
            <p:cNvPr id="20627" name="Oval 145"/>
            <p:cNvSpPr>
              <a:spLocks noChangeArrowheads="1"/>
            </p:cNvSpPr>
            <p:nvPr/>
          </p:nvSpPr>
          <p:spPr bwMode="auto">
            <a:xfrm>
              <a:off x="3981" y="2451"/>
              <a:ext cx="183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8" name="Rectangle 146"/>
            <p:cNvSpPr>
              <a:spLocks noChangeArrowheads="1"/>
            </p:cNvSpPr>
            <p:nvPr/>
          </p:nvSpPr>
          <p:spPr bwMode="auto">
            <a:xfrm>
              <a:off x="2924" y="2926"/>
              <a:ext cx="1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S</a:t>
              </a:r>
              <a:endParaRPr lang="en-US"/>
            </a:p>
          </p:txBody>
        </p:sp>
        <p:sp>
          <p:nvSpPr>
            <p:cNvPr id="20629" name="Oval 147"/>
            <p:cNvSpPr>
              <a:spLocks noChangeArrowheads="1"/>
            </p:cNvSpPr>
            <p:nvPr/>
          </p:nvSpPr>
          <p:spPr bwMode="auto">
            <a:xfrm>
              <a:off x="1873" y="2221"/>
              <a:ext cx="183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0" name="Rectangle 148"/>
            <p:cNvSpPr>
              <a:spLocks noChangeArrowheads="1"/>
            </p:cNvSpPr>
            <p:nvPr/>
          </p:nvSpPr>
          <p:spPr bwMode="auto">
            <a:xfrm>
              <a:off x="3806" y="2921"/>
              <a:ext cx="14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0631" name="Oval 149"/>
            <p:cNvSpPr>
              <a:spLocks noChangeArrowheads="1"/>
            </p:cNvSpPr>
            <p:nvPr/>
          </p:nvSpPr>
          <p:spPr bwMode="auto">
            <a:xfrm>
              <a:off x="3779" y="1996"/>
              <a:ext cx="184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Rectangle 150"/>
            <p:cNvSpPr>
              <a:spLocks noChangeArrowheads="1"/>
            </p:cNvSpPr>
            <p:nvPr/>
          </p:nvSpPr>
          <p:spPr bwMode="auto">
            <a:xfrm>
              <a:off x="1334" y="2921"/>
              <a:ext cx="23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20633" name="Oval 151"/>
            <p:cNvSpPr>
              <a:spLocks noChangeArrowheads="1"/>
            </p:cNvSpPr>
            <p:nvPr/>
          </p:nvSpPr>
          <p:spPr bwMode="auto">
            <a:xfrm>
              <a:off x="4368" y="2352"/>
              <a:ext cx="183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4" name="Rectangle 152"/>
            <p:cNvSpPr>
              <a:spLocks noChangeArrowheads="1"/>
            </p:cNvSpPr>
            <p:nvPr/>
          </p:nvSpPr>
          <p:spPr bwMode="auto">
            <a:xfrm>
              <a:off x="4733" y="2695"/>
              <a:ext cx="23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20635" name="Oval 153"/>
            <p:cNvSpPr>
              <a:spLocks noChangeArrowheads="1"/>
            </p:cNvSpPr>
            <p:nvPr/>
          </p:nvSpPr>
          <p:spPr bwMode="auto">
            <a:xfrm>
              <a:off x="3483" y="1919"/>
              <a:ext cx="184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6" name="Rectangle 154"/>
            <p:cNvSpPr>
              <a:spLocks noChangeArrowheads="1"/>
            </p:cNvSpPr>
            <p:nvPr/>
          </p:nvSpPr>
          <p:spPr bwMode="auto">
            <a:xfrm>
              <a:off x="2500" y="3404"/>
              <a:ext cx="34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FS</a:t>
              </a:r>
              <a:endParaRPr lang="en-US"/>
            </a:p>
          </p:txBody>
        </p:sp>
        <p:sp>
          <p:nvSpPr>
            <p:cNvPr id="20637" name="Oval 155"/>
            <p:cNvSpPr>
              <a:spLocks noChangeArrowheads="1"/>
            </p:cNvSpPr>
            <p:nvPr/>
          </p:nvSpPr>
          <p:spPr bwMode="auto">
            <a:xfrm>
              <a:off x="1292" y="2473"/>
              <a:ext cx="184" cy="17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Rectangle 156"/>
            <p:cNvSpPr>
              <a:spLocks noChangeArrowheads="1"/>
            </p:cNvSpPr>
            <p:nvPr/>
          </p:nvSpPr>
          <p:spPr bwMode="auto">
            <a:xfrm>
              <a:off x="3892" y="3404"/>
              <a:ext cx="35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solidFill>
                    <a:srgbClr val="000000"/>
                  </a:solidFill>
                </a:rPr>
                <a:t>SS</a:t>
              </a:r>
              <a:endParaRPr lang="en-US"/>
            </a:p>
          </p:txBody>
        </p:sp>
        <p:sp>
          <p:nvSpPr>
            <p:cNvPr id="20639" name="Freeform 157"/>
            <p:cNvSpPr>
              <a:spLocks/>
            </p:cNvSpPr>
            <p:nvPr/>
          </p:nvSpPr>
          <p:spPr bwMode="auto">
            <a:xfrm>
              <a:off x="4736" y="2835"/>
              <a:ext cx="65" cy="335"/>
            </a:xfrm>
            <a:custGeom>
              <a:avLst/>
              <a:gdLst>
                <a:gd name="T0" fmla="*/ 7 w 163"/>
                <a:gd name="T1" fmla="*/ 0 h 916"/>
                <a:gd name="T2" fmla="*/ 10 w 163"/>
                <a:gd name="T3" fmla="*/ 2 h 916"/>
                <a:gd name="T4" fmla="*/ 2 w 163"/>
                <a:gd name="T5" fmla="*/ 4 h 916"/>
                <a:gd name="T6" fmla="*/ 9 w 163"/>
                <a:gd name="T7" fmla="*/ 8 h 916"/>
                <a:gd name="T8" fmla="*/ 1 w 163"/>
                <a:gd name="T9" fmla="*/ 10 h 916"/>
                <a:gd name="T10" fmla="*/ 8 w 163"/>
                <a:gd name="T11" fmla="*/ 14 h 916"/>
                <a:gd name="T12" fmla="*/ 0 w 163"/>
                <a:gd name="T13" fmla="*/ 15 h 916"/>
                <a:gd name="T14" fmla="*/ 7 w 163"/>
                <a:gd name="T15" fmla="*/ 19 h 916"/>
                <a:gd name="T16" fmla="*/ 3 w 163"/>
                <a:gd name="T17" fmla="*/ 20 h 916"/>
                <a:gd name="T18" fmla="*/ 2 w 163"/>
                <a:gd name="T19" fmla="*/ 23 h 916"/>
                <a:gd name="T20" fmla="*/ 2 w 163"/>
                <a:gd name="T21" fmla="*/ 45 h 9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3"/>
                <a:gd name="T34" fmla="*/ 0 h 916"/>
                <a:gd name="T35" fmla="*/ 163 w 163"/>
                <a:gd name="T36" fmla="*/ 916 h 9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3" h="916">
                  <a:moveTo>
                    <a:pt x="109" y="0"/>
                  </a:moveTo>
                  <a:lnTo>
                    <a:pt x="163" y="38"/>
                  </a:lnTo>
                  <a:lnTo>
                    <a:pt x="36" y="80"/>
                  </a:lnTo>
                  <a:lnTo>
                    <a:pt x="145" y="157"/>
                  </a:lnTo>
                  <a:lnTo>
                    <a:pt x="18" y="198"/>
                  </a:lnTo>
                  <a:lnTo>
                    <a:pt x="128" y="275"/>
                  </a:lnTo>
                  <a:lnTo>
                    <a:pt x="0" y="317"/>
                  </a:lnTo>
                  <a:lnTo>
                    <a:pt x="110" y="394"/>
                  </a:lnTo>
                  <a:lnTo>
                    <a:pt x="46" y="415"/>
                  </a:lnTo>
                  <a:lnTo>
                    <a:pt x="38" y="471"/>
                  </a:lnTo>
                  <a:lnTo>
                    <a:pt x="36" y="91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0" name="Freeform 158"/>
            <p:cNvSpPr>
              <a:spLocks/>
            </p:cNvSpPr>
            <p:nvPr/>
          </p:nvSpPr>
          <p:spPr bwMode="auto">
            <a:xfrm>
              <a:off x="4716" y="3079"/>
              <a:ext cx="71" cy="91"/>
            </a:xfrm>
            <a:custGeom>
              <a:avLst/>
              <a:gdLst>
                <a:gd name="T0" fmla="*/ 35 w 71"/>
                <a:gd name="T1" fmla="*/ 91 h 91"/>
                <a:gd name="T2" fmla="*/ 71 w 71"/>
                <a:gd name="T3" fmla="*/ 0 h 91"/>
                <a:gd name="T4" fmla="*/ 35 w 71"/>
                <a:gd name="T5" fmla="*/ 24 h 91"/>
                <a:gd name="T6" fmla="*/ 0 w 71"/>
                <a:gd name="T7" fmla="*/ 0 h 91"/>
                <a:gd name="T8" fmla="*/ 35 w 71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91"/>
                <a:gd name="T17" fmla="*/ 71 w 71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91">
                  <a:moveTo>
                    <a:pt x="35" y="91"/>
                  </a:moveTo>
                  <a:lnTo>
                    <a:pt x="71" y="0"/>
                  </a:lnTo>
                  <a:lnTo>
                    <a:pt x="35" y="24"/>
                  </a:lnTo>
                  <a:lnTo>
                    <a:pt x="0" y="0"/>
                  </a:lnTo>
                  <a:lnTo>
                    <a:pt x="35" y="91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1" name="Line 159"/>
            <p:cNvSpPr>
              <a:spLocks noChangeShapeType="1"/>
            </p:cNvSpPr>
            <p:nvPr/>
          </p:nvSpPr>
          <p:spPr bwMode="auto">
            <a:xfrm>
              <a:off x="1385" y="2620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2" name="Line 160"/>
            <p:cNvSpPr>
              <a:spLocks noChangeShapeType="1"/>
            </p:cNvSpPr>
            <p:nvPr/>
          </p:nvSpPr>
          <p:spPr bwMode="auto">
            <a:xfrm>
              <a:off x="1385" y="2699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3" name="Line 161"/>
            <p:cNvSpPr>
              <a:spLocks noChangeShapeType="1"/>
            </p:cNvSpPr>
            <p:nvPr/>
          </p:nvSpPr>
          <p:spPr bwMode="auto">
            <a:xfrm>
              <a:off x="1385" y="2778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4" name="Line 162"/>
            <p:cNvSpPr>
              <a:spLocks noChangeShapeType="1"/>
            </p:cNvSpPr>
            <p:nvPr/>
          </p:nvSpPr>
          <p:spPr bwMode="auto">
            <a:xfrm>
              <a:off x="1385" y="2857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5" name="Line 163"/>
            <p:cNvSpPr>
              <a:spLocks noChangeShapeType="1"/>
            </p:cNvSpPr>
            <p:nvPr/>
          </p:nvSpPr>
          <p:spPr bwMode="auto">
            <a:xfrm>
              <a:off x="1385" y="2936"/>
              <a:ext cx="1" cy="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6" name="Freeform 164"/>
            <p:cNvSpPr>
              <a:spLocks/>
            </p:cNvSpPr>
            <p:nvPr/>
          </p:nvSpPr>
          <p:spPr bwMode="auto">
            <a:xfrm>
              <a:off x="2340" y="3540"/>
              <a:ext cx="185" cy="412"/>
            </a:xfrm>
            <a:custGeom>
              <a:avLst/>
              <a:gdLst>
                <a:gd name="T0" fmla="*/ 29 w 469"/>
                <a:gd name="T1" fmla="*/ 0 h 1127"/>
                <a:gd name="T2" fmla="*/ 0 w 469"/>
                <a:gd name="T3" fmla="*/ 17 h 1127"/>
                <a:gd name="T4" fmla="*/ 0 w 469"/>
                <a:gd name="T5" fmla="*/ 55 h 1127"/>
                <a:gd name="T6" fmla="*/ 0 60000 65536"/>
                <a:gd name="T7" fmla="*/ 0 60000 65536"/>
                <a:gd name="T8" fmla="*/ 0 60000 65536"/>
                <a:gd name="T9" fmla="*/ 0 w 469"/>
                <a:gd name="T10" fmla="*/ 0 h 1127"/>
                <a:gd name="T11" fmla="*/ 469 w 469"/>
                <a:gd name="T12" fmla="*/ 1127 h 1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9" h="1127">
                  <a:moveTo>
                    <a:pt x="469" y="0"/>
                  </a:moveTo>
                  <a:lnTo>
                    <a:pt x="0" y="351"/>
                  </a:lnTo>
                  <a:lnTo>
                    <a:pt x="0" y="112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7" name="Freeform 165"/>
            <p:cNvSpPr>
              <a:spLocks/>
            </p:cNvSpPr>
            <p:nvPr/>
          </p:nvSpPr>
          <p:spPr bwMode="auto">
            <a:xfrm>
              <a:off x="2305" y="3861"/>
              <a:ext cx="71" cy="91"/>
            </a:xfrm>
            <a:custGeom>
              <a:avLst/>
              <a:gdLst>
                <a:gd name="T0" fmla="*/ 35 w 71"/>
                <a:gd name="T1" fmla="*/ 91 h 91"/>
                <a:gd name="T2" fmla="*/ 71 w 71"/>
                <a:gd name="T3" fmla="*/ 0 h 91"/>
                <a:gd name="T4" fmla="*/ 35 w 71"/>
                <a:gd name="T5" fmla="*/ 23 h 91"/>
                <a:gd name="T6" fmla="*/ 0 w 71"/>
                <a:gd name="T7" fmla="*/ 0 h 91"/>
                <a:gd name="T8" fmla="*/ 35 w 71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91"/>
                <a:gd name="T17" fmla="*/ 71 w 71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91">
                  <a:moveTo>
                    <a:pt x="35" y="91"/>
                  </a:moveTo>
                  <a:lnTo>
                    <a:pt x="71" y="0"/>
                  </a:lnTo>
                  <a:lnTo>
                    <a:pt x="35" y="23"/>
                  </a:lnTo>
                  <a:lnTo>
                    <a:pt x="0" y="0"/>
                  </a:lnTo>
                  <a:lnTo>
                    <a:pt x="35" y="91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8" name="Line 166"/>
            <p:cNvSpPr>
              <a:spLocks noChangeShapeType="1"/>
            </p:cNvSpPr>
            <p:nvPr/>
          </p:nvSpPr>
          <p:spPr bwMode="auto">
            <a:xfrm>
              <a:off x="3972" y="3540"/>
              <a:ext cx="1" cy="3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9" name="Freeform 167"/>
            <p:cNvSpPr>
              <a:spLocks/>
            </p:cNvSpPr>
            <p:nvPr/>
          </p:nvSpPr>
          <p:spPr bwMode="auto">
            <a:xfrm>
              <a:off x="3937" y="3844"/>
              <a:ext cx="70" cy="91"/>
            </a:xfrm>
            <a:custGeom>
              <a:avLst/>
              <a:gdLst>
                <a:gd name="T0" fmla="*/ 35 w 70"/>
                <a:gd name="T1" fmla="*/ 91 h 91"/>
                <a:gd name="T2" fmla="*/ 70 w 70"/>
                <a:gd name="T3" fmla="*/ 0 h 91"/>
                <a:gd name="T4" fmla="*/ 35 w 70"/>
                <a:gd name="T5" fmla="*/ 23 h 91"/>
                <a:gd name="T6" fmla="*/ 0 w 70"/>
                <a:gd name="T7" fmla="*/ 0 h 91"/>
                <a:gd name="T8" fmla="*/ 35 w 70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91"/>
                <a:gd name="T17" fmla="*/ 70 w 70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91">
                  <a:moveTo>
                    <a:pt x="35" y="91"/>
                  </a:moveTo>
                  <a:lnTo>
                    <a:pt x="70" y="0"/>
                  </a:lnTo>
                  <a:lnTo>
                    <a:pt x="35" y="23"/>
                  </a:lnTo>
                  <a:lnTo>
                    <a:pt x="0" y="0"/>
                  </a:lnTo>
                  <a:lnTo>
                    <a:pt x="35" y="91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0" name="Freeform 168"/>
            <p:cNvSpPr>
              <a:spLocks/>
            </p:cNvSpPr>
            <p:nvPr/>
          </p:nvSpPr>
          <p:spPr bwMode="auto">
            <a:xfrm>
              <a:off x="1789" y="3041"/>
              <a:ext cx="55" cy="353"/>
            </a:xfrm>
            <a:custGeom>
              <a:avLst/>
              <a:gdLst>
                <a:gd name="T0" fmla="*/ 5 w 139"/>
                <a:gd name="T1" fmla="*/ 0 h 965"/>
                <a:gd name="T2" fmla="*/ 9 w 139"/>
                <a:gd name="T3" fmla="*/ 1 h 965"/>
                <a:gd name="T4" fmla="*/ 1 w 139"/>
                <a:gd name="T5" fmla="*/ 4 h 965"/>
                <a:gd name="T6" fmla="*/ 8 w 139"/>
                <a:gd name="T7" fmla="*/ 7 h 965"/>
                <a:gd name="T8" fmla="*/ 1 w 139"/>
                <a:gd name="T9" fmla="*/ 10 h 965"/>
                <a:gd name="T10" fmla="*/ 8 w 139"/>
                <a:gd name="T11" fmla="*/ 13 h 965"/>
                <a:gd name="T12" fmla="*/ 1 w 139"/>
                <a:gd name="T13" fmla="*/ 16 h 965"/>
                <a:gd name="T14" fmla="*/ 8 w 139"/>
                <a:gd name="T15" fmla="*/ 19 h 965"/>
                <a:gd name="T16" fmla="*/ 0 w 139"/>
                <a:gd name="T17" fmla="*/ 22 h 965"/>
                <a:gd name="T18" fmla="*/ 8 w 139"/>
                <a:gd name="T19" fmla="*/ 25 h 965"/>
                <a:gd name="T20" fmla="*/ 0 w 139"/>
                <a:gd name="T21" fmla="*/ 28 h 965"/>
                <a:gd name="T22" fmla="*/ 8 w 139"/>
                <a:gd name="T23" fmla="*/ 31 h 965"/>
                <a:gd name="T24" fmla="*/ 0 w 139"/>
                <a:gd name="T25" fmla="*/ 34 h 965"/>
                <a:gd name="T26" fmla="*/ 8 w 139"/>
                <a:gd name="T27" fmla="*/ 37 h 965"/>
                <a:gd name="T28" fmla="*/ 4 w 139"/>
                <a:gd name="T29" fmla="*/ 38 h 965"/>
                <a:gd name="T30" fmla="*/ 4 w 139"/>
                <a:gd name="T31" fmla="*/ 39 h 965"/>
                <a:gd name="T32" fmla="*/ 4 w 139"/>
                <a:gd name="T33" fmla="*/ 47 h 9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9"/>
                <a:gd name="T52" fmla="*/ 0 h 965"/>
                <a:gd name="T53" fmla="*/ 139 w 139"/>
                <a:gd name="T54" fmla="*/ 965 h 9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9" h="965">
                  <a:moveTo>
                    <a:pt x="80" y="0"/>
                  </a:moveTo>
                  <a:lnTo>
                    <a:pt x="139" y="31"/>
                  </a:lnTo>
                  <a:lnTo>
                    <a:pt x="17" y="88"/>
                  </a:lnTo>
                  <a:lnTo>
                    <a:pt x="135" y="151"/>
                  </a:lnTo>
                  <a:lnTo>
                    <a:pt x="13" y="208"/>
                  </a:lnTo>
                  <a:lnTo>
                    <a:pt x="132" y="271"/>
                  </a:lnTo>
                  <a:lnTo>
                    <a:pt x="10" y="328"/>
                  </a:lnTo>
                  <a:lnTo>
                    <a:pt x="128" y="391"/>
                  </a:lnTo>
                  <a:lnTo>
                    <a:pt x="7" y="448"/>
                  </a:lnTo>
                  <a:lnTo>
                    <a:pt x="125" y="511"/>
                  </a:lnTo>
                  <a:lnTo>
                    <a:pt x="3" y="568"/>
                  </a:lnTo>
                  <a:lnTo>
                    <a:pt x="121" y="631"/>
                  </a:lnTo>
                  <a:lnTo>
                    <a:pt x="0" y="687"/>
                  </a:lnTo>
                  <a:lnTo>
                    <a:pt x="118" y="751"/>
                  </a:lnTo>
                  <a:lnTo>
                    <a:pt x="57" y="779"/>
                  </a:lnTo>
                  <a:lnTo>
                    <a:pt x="57" y="798"/>
                  </a:lnTo>
                  <a:lnTo>
                    <a:pt x="57" y="965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1" name="Freeform 169"/>
            <p:cNvSpPr>
              <a:spLocks/>
            </p:cNvSpPr>
            <p:nvPr/>
          </p:nvSpPr>
          <p:spPr bwMode="auto">
            <a:xfrm>
              <a:off x="1776" y="3303"/>
              <a:ext cx="71" cy="91"/>
            </a:xfrm>
            <a:custGeom>
              <a:avLst/>
              <a:gdLst>
                <a:gd name="T0" fmla="*/ 36 w 71"/>
                <a:gd name="T1" fmla="*/ 91 h 91"/>
                <a:gd name="T2" fmla="*/ 71 w 71"/>
                <a:gd name="T3" fmla="*/ 0 h 91"/>
                <a:gd name="T4" fmla="*/ 36 w 71"/>
                <a:gd name="T5" fmla="*/ 23 h 91"/>
                <a:gd name="T6" fmla="*/ 0 w 71"/>
                <a:gd name="T7" fmla="*/ 0 h 91"/>
                <a:gd name="T8" fmla="*/ 36 w 71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91"/>
                <a:gd name="T17" fmla="*/ 71 w 71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91">
                  <a:moveTo>
                    <a:pt x="36" y="91"/>
                  </a:moveTo>
                  <a:lnTo>
                    <a:pt x="71" y="0"/>
                  </a:lnTo>
                  <a:lnTo>
                    <a:pt x="36" y="23"/>
                  </a:lnTo>
                  <a:lnTo>
                    <a:pt x="0" y="0"/>
                  </a:lnTo>
                  <a:lnTo>
                    <a:pt x="36" y="91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2" name="Freeform 170"/>
            <p:cNvSpPr>
              <a:spLocks/>
            </p:cNvSpPr>
            <p:nvPr/>
          </p:nvSpPr>
          <p:spPr bwMode="auto">
            <a:xfrm>
              <a:off x="2665" y="3081"/>
              <a:ext cx="298" cy="252"/>
            </a:xfrm>
            <a:custGeom>
              <a:avLst/>
              <a:gdLst>
                <a:gd name="T0" fmla="*/ 46 w 755"/>
                <a:gd name="T1" fmla="*/ 0 h 690"/>
                <a:gd name="T2" fmla="*/ 47 w 755"/>
                <a:gd name="T3" fmla="*/ 4 h 690"/>
                <a:gd name="T4" fmla="*/ 39 w 755"/>
                <a:gd name="T5" fmla="*/ 0 h 690"/>
                <a:gd name="T6" fmla="*/ 40 w 755"/>
                <a:gd name="T7" fmla="*/ 7 h 690"/>
                <a:gd name="T8" fmla="*/ 33 w 755"/>
                <a:gd name="T9" fmla="*/ 3 h 690"/>
                <a:gd name="T10" fmla="*/ 34 w 755"/>
                <a:gd name="T11" fmla="*/ 9 h 690"/>
                <a:gd name="T12" fmla="*/ 27 w 755"/>
                <a:gd name="T13" fmla="*/ 6 h 690"/>
                <a:gd name="T14" fmla="*/ 27 w 755"/>
                <a:gd name="T15" fmla="*/ 12 h 690"/>
                <a:gd name="T16" fmla="*/ 20 w 755"/>
                <a:gd name="T17" fmla="*/ 9 h 690"/>
                <a:gd name="T18" fmla="*/ 21 w 755"/>
                <a:gd name="T19" fmla="*/ 15 h 690"/>
                <a:gd name="T20" fmla="*/ 14 w 755"/>
                <a:gd name="T21" fmla="*/ 11 h 690"/>
                <a:gd name="T22" fmla="*/ 14 w 755"/>
                <a:gd name="T23" fmla="*/ 18 h 690"/>
                <a:gd name="T24" fmla="*/ 7 w 755"/>
                <a:gd name="T25" fmla="*/ 14 h 690"/>
                <a:gd name="T26" fmla="*/ 8 w 755"/>
                <a:gd name="T27" fmla="*/ 21 h 690"/>
                <a:gd name="T28" fmla="*/ 1 w 755"/>
                <a:gd name="T29" fmla="*/ 17 h 690"/>
                <a:gd name="T30" fmla="*/ 1 w 755"/>
                <a:gd name="T31" fmla="*/ 20 h 690"/>
                <a:gd name="T32" fmla="*/ 0 w 755"/>
                <a:gd name="T33" fmla="*/ 21 h 690"/>
                <a:gd name="T34" fmla="*/ 0 w 755"/>
                <a:gd name="T35" fmla="*/ 34 h 6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5"/>
                <a:gd name="T55" fmla="*/ 0 h 690"/>
                <a:gd name="T56" fmla="*/ 755 w 755"/>
                <a:gd name="T57" fmla="*/ 690 h 69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5" h="690">
                  <a:moveTo>
                    <a:pt x="752" y="9"/>
                  </a:moveTo>
                  <a:lnTo>
                    <a:pt x="755" y="75"/>
                  </a:lnTo>
                  <a:lnTo>
                    <a:pt x="644" y="0"/>
                  </a:lnTo>
                  <a:lnTo>
                    <a:pt x="650" y="134"/>
                  </a:lnTo>
                  <a:lnTo>
                    <a:pt x="539" y="59"/>
                  </a:lnTo>
                  <a:lnTo>
                    <a:pt x="546" y="193"/>
                  </a:lnTo>
                  <a:lnTo>
                    <a:pt x="435" y="118"/>
                  </a:lnTo>
                  <a:lnTo>
                    <a:pt x="441" y="252"/>
                  </a:lnTo>
                  <a:lnTo>
                    <a:pt x="330" y="177"/>
                  </a:lnTo>
                  <a:lnTo>
                    <a:pt x="337" y="311"/>
                  </a:lnTo>
                  <a:lnTo>
                    <a:pt x="226" y="236"/>
                  </a:lnTo>
                  <a:lnTo>
                    <a:pt x="232" y="370"/>
                  </a:lnTo>
                  <a:lnTo>
                    <a:pt x="121" y="295"/>
                  </a:lnTo>
                  <a:lnTo>
                    <a:pt x="128" y="429"/>
                  </a:lnTo>
                  <a:lnTo>
                    <a:pt x="16" y="354"/>
                  </a:lnTo>
                  <a:lnTo>
                    <a:pt x="20" y="421"/>
                  </a:lnTo>
                  <a:lnTo>
                    <a:pt x="0" y="433"/>
                  </a:lnTo>
                  <a:lnTo>
                    <a:pt x="0" y="69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3" name="Freeform 171"/>
            <p:cNvSpPr>
              <a:spLocks/>
            </p:cNvSpPr>
            <p:nvPr/>
          </p:nvSpPr>
          <p:spPr bwMode="auto">
            <a:xfrm>
              <a:off x="2629" y="3242"/>
              <a:ext cx="71" cy="91"/>
            </a:xfrm>
            <a:custGeom>
              <a:avLst/>
              <a:gdLst>
                <a:gd name="T0" fmla="*/ 36 w 71"/>
                <a:gd name="T1" fmla="*/ 91 h 91"/>
                <a:gd name="T2" fmla="*/ 71 w 71"/>
                <a:gd name="T3" fmla="*/ 0 h 91"/>
                <a:gd name="T4" fmla="*/ 36 w 71"/>
                <a:gd name="T5" fmla="*/ 24 h 91"/>
                <a:gd name="T6" fmla="*/ 0 w 71"/>
                <a:gd name="T7" fmla="*/ 0 h 91"/>
                <a:gd name="T8" fmla="*/ 36 w 71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91"/>
                <a:gd name="T17" fmla="*/ 71 w 71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91">
                  <a:moveTo>
                    <a:pt x="36" y="91"/>
                  </a:moveTo>
                  <a:lnTo>
                    <a:pt x="71" y="0"/>
                  </a:lnTo>
                  <a:lnTo>
                    <a:pt x="36" y="24"/>
                  </a:lnTo>
                  <a:lnTo>
                    <a:pt x="0" y="0"/>
                  </a:lnTo>
                  <a:lnTo>
                    <a:pt x="36" y="91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4" name="Freeform 172"/>
            <p:cNvSpPr>
              <a:spLocks/>
            </p:cNvSpPr>
            <p:nvPr/>
          </p:nvSpPr>
          <p:spPr bwMode="auto">
            <a:xfrm>
              <a:off x="3830" y="3067"/>
              <a:ext cx="54" cy="266"/>
            </a:xfrm>
            <a:custGeom>
              <a:avLst/>
              <a:gdLst>
                <a:gd name="T0" fmla="*/ 5 w 137"/>
                <a:gd name="T1" fmla="*/ 0 h 728"/>
                <a:gd name="T2" fmla="*/ 8 w 137"/>
                <a:gd name="T3" fmla="*/ 1 h 728"/>
                <a:gd name="T4" fmla="*/ 1 w 137"/>
                <a:gd name="T5" fmla="*/ 4 h 728"/>
                <a:gd name="T6" fmla="*/ 8 w 137"/>
                <a:gd name="T7" fmla="*/ 7 h 728"/>
                <a:gd name="T8" fmla="*/ 1 w 137"/>
                <a:gd name="T9" fmla="*/ 10 h 728"/>
                <a:gd name="T10" fmla="*/ 8 w 137"/>
                <a:gd name="T11" fmla="*/ 13 h 728"/>
                <a:gd name="T12" fmla="*/ 0 w 137"/>
                <a:gd name="T13" fmla="*/ 16 h 728"/>
                <a:gd name="T14" fmla="*/ 7 w 137"/>
                <a:gd name="T15" fmla="*/ 19 h 728"/>
                <a:gd name="T16" fmla="*/ 0 w 137"/>
                <a:gd name="T17" fmla="*/ 22 h 728"/>
                <a:gd name="T18" fmla="*/ 7 w 137"/>
                <a:gd name="T19" fmla="*/ 25 h 728"/>
                <a:gd name="T20" fmla="*/ 4 w 137"/>
                <a:gd name="T21" fmla="*/ 26 h 728"/>
                <a:gd name="T22" fmla="*/ 4 w 137"/>
                <a:gd name="T23" fmla="*/ 29 h 728"/>
                <a:gd name="T24" fmla="*/ 4 w 137"/>
                <a:gd name="T25" fmla="*/ 35 h 7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7"/>
                <a:gd name="T40" fmla="*/ 0 h 728"/>
                <a:gd name="T41" fmla="*/ 137 w 137"/>
                <a:gd name="T42" fmla="*/ 728 h 7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7" h="728">
                  <a:moveTo>
                    <a:pt x="79" y="0"/>
                  </a:moveTo>
                  <a:lnTo>
                    <a:pt x="137" y="32"/>
                  </a:lnTo>
                  <a:lnTo>
                    <a:pt x="15" y="87"/>
                  </a:lnTo>
                  <a:lnTo>
                    <a:pt x="132" y="152"/>
                  </a:lnTo>
                  <a:lnTo>
                    <a:pt x="10" y="207"/>
                  </a:lnTo>
                  <a:lnTo>
                    <a:pt x="127" y="272"/>
                  </a:lnTo>
                  <a:lnTo>
                    <a:pt x="5" y="327"/>
                  </a:lnTo>
                  <a:lnTo>
                    <a:pt x="123" y="392"/>
                  </a:lnTo>
                  <a:lnTo>
                    <a:pt x="0" y="447"/>
                  </a:lnTo>
                  <a:lnTo>
                    <a:pt x="118" y="512"/>
                  </a:lnTo>
                  <a:lnTo>
                    <a:pt x="56" y="539"/>
                  </a:lnTo>
                  <a:lnTo>
                    <a:pt x="55" y="588"/>
                  </a:lnTo>
                  <a:lnTo>
                    <a:pt x="55" y="72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5" name="Freeform 173"/>
            <p:cNvSpPr>
              <a:spLocks/>
            </p:cNvSpPr>
            <p:nvPr/>
          </p:nvSpPr>
          <p:spPr bwMode="auto">
            <a:xfrm>
              <a:off x="3817" y="3242"/>
              <a:ext cx="70" cy="91"/>
            </a:xfrm>
            <a:custGeom>
              <a:avLst/>
              <a:gdLst>
                <a:gd name="T0" fmla="*/ 35 w 70"/>
                <a:gd name="T1" fmla="*/ 91 h 91"/>
                <a:gd name="T2" fmla="*/ 70 w 70"/>
                <a:gd name="T3" fmla="*/ 0 h 91"/>
                <a:gd name="T4" fmla="*/ 35 w 70"/>
                <a:gd name="T5" fmla="*/ 24 h 91"/>
                <a:gd name="T6" fmla="*/ 0 w 70"/>
                <a:gd name="T7" fmla="*/ 0 h 91"/>
                <a:gd name="T8" fmla="*/ 35 w 70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91"/>
                <a:gd name="T17" fmla="*/ 70 w 70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91">
                  <a:moveTo>
                    <a:pt x="35" y="91"/>
                  </a:moveTo>
                  <a:lnTo>
                    <a:pt x="70" y="0"/>
                  </a:lnTo>
                  <a:lnTo>
                    <a:pt x="35" y="24"/>
                  </a:lnTo>
                  <a:lnTo>
                    <a:pt x="0" y="0"/>
                  </a:lnTo>
                  <a:lnTo>
                    <a:pt x="35" y="91"/>
                  </a:ln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1371600" y="5562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Corner is pressing  </a:t>
            </a:r>
            <a:r>
              <a:rPr lang="en-US" sz="1200" dirty="0" err="1" smtClean="0"/>
              <a:t>i</a:t>
            </a:r>
            <a:r>
              <a:rPr lang="en-US" sz="1200" dirty="0" smtClean="0"/>
              <a:t>/s leverage</a:t>
            </a:r>
            <a:endParaRPr lang="en-US" sz="1200" dirty="0"/>
          </a:p>
        </p:txBody>
      </p:sp>
      <p:sp>
        <p:nvSpPr>
          <p:cNvPr id="177" name="Rectangle 176"/>
          <p:cNvSpPr/>
          <p:nvPr/>
        </p:nvSpPr>
        <p:spPr>
          <a:xfrm>
            <a:off x="6400800" y="5715000"/>
            <a:ext cx="1566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BC is Zone pressing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Mini VS TRIPS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990600"/>
            <a:ext cx="7772400" cy="1905000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Mike and Sam bracket 2 and 3 receivers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Safety to trips Align over #3, Read 3 to help Mike with seam route.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No lock Check away from trips, Play Zone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FIELD CORNER  MAN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Copperplate Gothic Bold" pitchFamily="34" charset="0"/>
              </a:rPr>
              <a:t>Boundary Corner playing 2 or 3 based on Formation. </a:t>
            </a:r>
          </a:p>
          <a:p>
            <a:endParaRPr lang="en-US" sz="2400" b="1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>
              <a:solidFill>
                <a:schemeClr val="tx2"/>
              </a:solidFill>
              <a:latin typeface="Copperplate Gothic Bold" pitchFamily="34" charset="0"/>
            </a:endParaRPr>
          </a:p>
        </p:txBody>
      </p:sp>
      <p:pic>
        <p:nvPicPr>
          <p:cNvPr id="21508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8194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19200" y="5486400"/>
            <a:ext cx="22990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Corner is pressing  </a:t>
            </a:r>
            <a:r>
              <a:rPr lang="en-US" sz="1200" dirty="0" err="1" smtClean="0"/>
              <a:t>i</a:t>
            </a:r>
            <a:r>
              <a:rPr lang="en-US" sz="1200" dirty="0" smtClean="0"/>
              <a:t>/s leverage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5562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BC is Zone pressing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smtClean="0">
                <a:solidFill>
                  <a:schemeClr val="accent1"/>
                </a:solidFill>
                <a:latin typeface="Copperplate Gothic Bold" pitchFamily="34" charset="0"/>
              </a:rPr>
              <a:t>STANCE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3977640" cy="5562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6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b="1" u="sng" dirty="0" smtClean="0">
                <a:solidFill>
                  <a:schemeClr val="accent1"/>
                </a:solidFill>
                <a:latin typeface="Copperplate Gothic Bold" pitchFamily="34" charset="0"/>
              </a:rPr>
              <a:t>Press Man Stance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Feet Shoulder Width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Hips Bent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Elbows Back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Eyes on Waist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- 90% Weight on Toes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b="1" u="sng" dirty="0" smtClean="0">
                <a:solidFill>
                  <a:schemeClr val="accent1"/>
                </a:solidFill>
                <a:latin typeface="Copperplate Gothic Bold" pitchFamily="34" charset="0"/>
              </a:rPr>
              <a:t>Off Man Stance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Feet under hips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Feet are staggered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No  further than heel toe	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Shoulders square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- 1 by 7 inside leverage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Butt high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	- Nose over toes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sz="40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accent1"/>
                </a:solidFill>
                <a:latin typeface="Copperplate Gothic Bold" pitchFamily="34" charset="0"/>
              </a:rPr>
              <a:t>	 </a:t>
            </a:r>
          </a:p>
        </p:txBody>
      </p:sp>
      <p:pic>
        <p:nvPicPr>
          <p:cNvPr id="7172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media.scout.com/Media/Image/66/664159.jpg"/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0"/>
            <a:ext cx="290353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/>
            <a:r>
              <a:rPr lang="en-US" sz="5400" smtClean="0">
                <a:solidFill>
                  <a:schemeClr val="accent1"/>
                </a:solidFill>
                <a:latin typeface="Copperplate Gothic Bold" pitchFamily="34" charset="0"/>
              </a:rPr>
              <a:t> match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371600"/>
            <a:ext cx="7772400" cy="1905000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Corners Have #1 Man to Man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Safeties Have #2 Man to Man</a:t>
            </a:r>
          </a:p>
          <a:p>
            <a:pPr lvl="1"/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No 2 find 3 on other side (outside leverage )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Copperplate Gothic Bold" pitchFamily="34" charset="0"/>
              </a:rPr>
              <a:t>Sam and will bracket #2 with safety . Mike has the back man.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pic>
        <p:nvPicPr>
          <p:cNvPr id="22532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124200"/>
            <a:ext cx="6477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accent1"/>
                </a:solidFill>
                <a:latin typeface="Copperplate Gothic Bold" pitchFamily="34" charset="0"/>
              </a:rPr>
              <a:t>Trap (2 or 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914400"/>
            <a:ext cx="7772400" cy="1905000"/>
          </a:xfrm>
        </p:spPr>
        <p:txBody>
          <a:bodyPr/>
          <a:lstStyle/>
          <a:p>
            <a:pPr>
              <a:defRPr/>
            </a:pPr>
            <a:r>
              <a:rPr lang="en-US" sz="1400" b="1" dirty="0" smtClean="0">
                <a:solidFill>
                  <a:schemeClr val="accent1"/>
                </a:solidFill>
                <a:latin typeface="Copperplate Gothic Bold" pitchFamily="34" charset="0"/>
              </a:rPr>
              <a:t>Field corner </a:t>
            </a:r>
            <a:r>
              <a:rPr lang="en-US" sz="1400" dirty="0" smtClean="0">
                <a:solidFill>
                  <a:schemeClr val="accent1"/>
                </a:solidFill>
                <a:latin typeface="Copperplate Gothic Bold" pitchFamily="34" charset="0"/>
              </a:rPr>
              <a:t>will play Trap technique (take away the hitch and slant route). 5 by 1 inside leverage. </a:t>
            </a:r>
          </a:p>
          <a:p>
            <a:pPr>
              <a:defRPr/>
            </a:pPr>
            <a:r>
              <a:rPr lang="en-US" sz="1400" b="1" dirty="0" smtClean="0">
                <a:solidFill>
                  <a:schemeClr val="accent1"/>
                </a:solidFill>
                <a:latin typeface="Copperplate Gothic Bold" pitchFamily="34" charset="0"/>
              </a:rPr>
              <a:t>Sam</a:t>
            </a:r>
            <a:r>
              <a:rPr lang="en-US" sz="1400" dirty="0" smtClean="0">
                <a:solidFill>
                  <a:schemeClr val="accent1"/>
                </a:solidFill>
                <a:latin typeface="Copperplate Gothic Bold" pitchFamily="34" charset="0"/>
              </a:rPr>
              <a:t> plays 2 man to man (unless he runs a quick flat route then drop to curl)</a:t>
            </a:r>
          </a:p>
          <a:p>
            <a:pPr>
              <a:defRPr/>
            </a:pPr>
            <a:r>
              <a:rPr lang="en-US" sz="1400" b="1" i="1" u="sng" dirty="0" smtClean="0">
                <a:solidFill>
                  <a:schemeClr val="accent1"/>
                </a:solidFill>
                <a:latin typeface="Copperplate Gothic Bold" pitchFamily="34" charset="0"/>
              </a:rPr>
              <a:t>Will </a:t>
            </a:r>
            <a:r>
              <a:rPr lang="en-US" sz="1400" i="1" u="sng" dirty="0" smtClean="0">
                <a:solidFill>
                  <a:schemeClr val="accent1"/>
                </a:solidFill>
                <a:latin typeface="Copperplate Gothic Bold" pitchFamily="34" charset="0"/>
              </a:rPr>
              <a:t>cannot let 2 cross face in Trap coverage</a:t>
            </a:r>
            <a:endParaRPr lang="en-US" sz="14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>
              <a:defRPr/>
            </a:pPr>
            <a:r>
              <a:rPr lang="en-US" sz="1400" b="1" dirty="0" smtClean="0">
                <a:solidFill>
                  <a:schemeClr val="accent1"/>
                </a:solidFill>
                <a:latin typeface="Copperplate Gothic Bold" pitchFamily="34" charset="0"/>
              </a:rPr>
              <a:t>Field safety </a:t>
            </a:r>
            <a:r>
              <a:rPr lang="en-US" sz="1400" dirty="0" smtClean="0">
                <a:solidFill>
                  <a:schemeClr val="accent1"/>
                </a:solidFill>
                <a:latin typeface="Copperplate Gothic Bold" pitchFamily="34" charset="0"/>
              </a:rPr>
              <a:t>aligns between 1 &amp; 2 to split the double seam route</a:t>
            </a:r>
          </a:p>
          <a:p>
            <a:pPr>
              <a:defRPr/>
            </a:pPr>
            <a:r>
              <a:rPr lang="en-US" sz="1400" b="1" dirty="0" smtClean="0">
                <a:solidFill>
                  <a:schemeClr val="accent1"/>
                </a:solidFill>
                <a:latin typeface="Copperplate Gothic Bold" pitchFamily="34" charset="0"/>
              </a:rPr>
              <a:t>Boundary Corner </a:t>
            </a:r>
            <a:r>
              <a:rPr lang="en-US" sz="1400" dirty="0" smtClean="0">
                <a:solidFill>
                  <a:schemeClr val="accent1"/>
                </a:solidFill>
                <a:latin typeface="Copperplate Gothic Bold" pitchFamily="34" charset="0"/>
              </a:rPr>
              <a:t>Playing cover 2 or 3 based on formation</a:t>
            </a:r>
          </a:p>
          <a:p>
            <a:pPr>
              <a:defRPr/>
            </a:pPr>
            <a:endParaRPr lang="en-US" sz="18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Copperplate Gothic Bold" pitchFamily="34" charset="0"/>
            </a:endParaRPr>
          </a:p>
        </p:txBody>
      </p:sp>
      <p:pic>
        <p:nvPicPr>
          <p:cNvPr id="23556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048000"/>
            <a:ext cx="731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 3 Field</a:t>
            </a:r>
          </a:p>
        </p:txBody>
      </p:sp>
      <p:pic>
        <p:nvPicPr>
          <p:cNvPr id="24579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143000"/>
            <a:ext cx="83058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solidFill>
                  <a:schemeClr val="accent1"/>
                </a:solidFill>
                <a:latin typeface="Copperplate Gothic Bold" pitchFamily="34" charset="0"/>
              </a:rPr>
              <a:t> 3 Boundary</a:t>
            </a:r>
          </a:p>
        </p:txBody>
      </p:sp>
      <p:pic>
        <p:nvPicPr>
          <p:cNvPr id="25603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143001"/>
            <a:ext cx="8382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51816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Boundary Corner is a D Gap and flat player.</a:t>
            </a:r>
          </a:p>
          <a:p>
            <a:r>
              <a:rPr lang="en-US" dirty="0" smtClean="0"/>
              <a:t>Field Corner is true Cover 3 corner. </a:t>
            </a:r>
          </a:p>
          <a:p>
            <a:r>
              <a:rPr lang="en-US" dirty="0" smtClean="0"/>
              <a:t>F/S has middle of field deep 1/3</a:t>
            </a:r>
          </a:p>
          <a:p>
            <a:r>
              <a:rPr lang="en-US" dirty="0" smtClean="0"/>
              <a:t>SS has deep 1/3 to the boundary</a:t>
            </a:r>
          </a:p>
          <a:p>
            <a:r>
              <a:rPr lang="en-US" dirty="0" smtClean="0"/>
              <a:t>Field corner has 1/3 to the field.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5400" smtClean="0">
                <a:solidFill>
                  <a:schemeClr val="accent1"/>
                </a:solidFill>
                <a:latin typeface="Copperplate Gothic Bold" pitchFamily="34" charset="0"/>
              </a:rPr>
              <a:t>15 FIELD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4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44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pic>
        <p:nvPicPr>
          <p:cNvPr id="26628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524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 algn="ctr">
              <a:defRPr/>
            </a:pPr>
            <a:endParaRPr lang="en-US" sz="5400" dirty="0">
              <a:solidFill>
                <a:schemeClr val="accent1"/>
              </a:solidFill>
              <a:latin typeface="Copperplate Gothic Bold" pitchFamily="34" charset="0"/>
              <a:ea typeface="+mj-ea"/>
              <a:cs typeface="+mj-cs"/>
            </a:endParaRPr>
          </a:p>
        </p:txBody>
      </p:sp>
      <p:pic>
        <p:nvPicPr>
          <p:cNvPr id="26630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1" name="Group 249"/>
          <p:cNvGrpSpPr>
            <a:grpSpLocks/>
          </p:cNvGrpSpPr>
          <p:nvPr/>
        </p:nvGrpSpPr>
        <p:grpSpPr bwMode="auto">
          <a:xfrm>
            <a:off x="706438" y="3190875"/>
            <a:ext cx="55562" cy="847725"/>
            <a:chOff x="706124" y="3190428"/>
            <a:chExt cx="43098" cy="468547"/>
          </a:xfrm>
        </p:grpSpPr>
        <p:sp>
          <p:nvSpPr>
            <p:cNvPr id="26871" name="Line 229"/>
            <p:cNvSpPr>
              <a:spLocks noChangeShapeType="1"/>
            </p:cNvSpPr>
            <p:nvPr/>
          </p:nvSpPr>
          <p:spPr bwMode="auto">
            <a:xfrm>
              <a:off x="706124" y="3190428"/>
              <a:ext cx="10344" cy="9407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2" name="Line 230"/>
            <p:cNvSpPr>
              <a:spLocks noChangeShapeType="1"/>
            </p:cNvSpPr>
            <p:nvPr/>
          </p:nvSpPr>
          <p:spPr bwMode="auto">
            <a:xfrm>
              <a:off x="723364" y="3378571"/>
              <a:ext cx="10344" cy="9407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73" name="Line 231"/>
            <p:cNvSpPr>
              <a:spLocks noChangeShapeType="1"/>
            </p:cNvSpPr>
            <p:nvPr/>
          </p:nvSpPr>
          <p:spPr bwMode="auto">
            <a:xfrm>
              <a:off x="740603" y="3564904"/>
              <a:ext cx="8619" cy="9407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2" name="Group 250"/>
          <p:cNvGrpSpPr>
            <a:grpSpLocks/>
          </p:cNvGrpSpPr>
          <p:nvPr/>
        </p:nvGrpSpPr>
        <p:grpSpPr bwMode="auto">
          <a:xfrm>
            <a:off x="152400" y="1066800"/>
            <a:ext cx="8763000" cy="5473700"/>
            <a:chOff x="152400" y="1066800"/>
            <a:chExt cx="8763013" cy="5474101"/>
          </a:xfrm>
        </p:grpSpPr>
        <p:grpSp>
          <p:nvGrpSpPr>
            <p:cNvPr id="26634" name="Group 207"/>
            <p:cNvGrpSpPr>
              <a:grpSpLocks/>
            </p:cNvGrpSpPr>
            <p:nvPr/>
          </p:nvGrpSpPr>
          <p:grpSpPr bwMode="auto">
            <a:xfrm>
              <a:off x="152400" y="1066800"/>
              <a:ext cx="8763013" cy="5474101"/>
              <a:chOff x="394" y="1187"/>
              <a:chExt cx="5039" cy="3067"/>
            </a:xfrm>
          </p:grpSpPr>
          <p:sp>
            <p:nvSpPr>
              <p:cNvPr id="26671" name="Line 7"/>
              <p:cNvSpPr>
                <a:spLocks noChangeShapeType="1"/>
              </p:cNvSpPr>
              <p:nvPr/>
            </p:nvSpPr>
            <p:spPr bwMode="auto">
              <a:xfrm>
                <a:off x="405" y="418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2" name="Line 8"/>
              <p:cNvSpPr>
                <a:spLocks noChangeShapeType="1"/>
              </p:cNvSpPr>
              <p:nvPr/>
            </p:nvSpPr>
            <p:spPr bwMode="auto">
              <a:xfrm>
                <a:off x="5364" y="418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3" name="Line 9"/>
              <p:cNvSpPr>
                <a:spLocks noChangeShapeType="1"/>
              </p:cNvSpPr>
              <p:nvPr/>
            </p:nvSpPr>
            <p:spPr bwMode="auto">
              <a:xfrm>
                <a:off x="2012" y="418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4" name="Line 10"/>
              <p:cNvSpPr>
                <a:spLocks noChangeShapeType="1"/>
              </p:cNvSpPr>
              <p:nvPr/>
            </p:nvSpPr>
            <p:spPr bwMode="auto">
              <a:xfrm>
                <a:off x="3756" y="418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5" name="Line 11"/>
              <p:cNvSpPr>
                <a:spLocks noChangeShapeType="1"/>
              </p:cNvSpPr>
              <p:nvPr/>
            </p:nvSpPr>
            <p:spPr bwMode="auto">
              <a:xfrm>
                <a:off x="405" y="410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6" name="Line 12"/>
              <p:cNvSpPr>
                <a:spLocks noChangeShapeType="1"/>
              </p:cNvSpPr>
              <p:nvPr/>
            </p:nvSpPr>
            <p:spPr bwMode="auto">
              <a:xfrm>
                <a:off x="5364" y="410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7" name="Line 13"/>
              <p:cNvSpPr>
                <a:spLocks noChangeShapeType="1"/>
              </p:cNvSpPr>
              <p:nvPr/>
            </p:nvSpPr>
            <p:spPr bwMode="auto">
              <a:xfrm>
                <a:off x="2012" y="410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8" name="Line 14"/>
              <p:cNvSpPr>
                <a:spLocks noChangeShapeType="1"/>
              </p:cNvSpPr>
              <p:nvPr/>
            </p:nvSpPr>
            <p:spPr bwMode="auto">
              <a:xfrm>
                <a:off x="3756" y="410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9" name="Line 15"/>
              <p:cNvSpPr>
                <a:spLocks noChangeShapeType="1"/>
              </p:cNvSpPr>
              <p:nvPr/>
            </p:nvSpPr>
            <p:spPr bwMode="auto">
              <a:xfrm>
                <a:off x="405" y="402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0" name="Line 16"/>
              <p:cNvSpPr>
                <a:spLocks noChangeShapeType="1"/>
              </p:cNvSpPr>
              <p:nvPr/>
            </p:nvSpPr>
            <p:spPr bwMode="auto">
              <a:xfrm>
                <a:off x="5364" y="402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1" name="Line 17"/>
              <p:cNvSpPr>
                <a:spLocks noChangeShapeType="1"/>
              </p:cNvSpPr>
              <p:nvPr/>
            </p:nvSpPr>
            <p:spPr bwMode="auto">
              <a:xfrm>
                <a:off x="2012" y="402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2" name="Line 18"/>
              <p:cNvSpPr>
                <a:spLocks noChangeShapeType="1"/>
              </p:cNvSpPr>
              <p:nvPr/>
            </p:nvSpPr>
            <p:spPr bwMode="auto">
              <a:xfrm>
                <a:off x="3756" y="4025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3" name="Line 19"/>
              <p:cNvSpPr>
                <a:spLocks noChangeShapeType="1"/>
              </p:cNvSpPr>
              <p:nvPr/>
            </p:nvSpPr>
            <p:spPr bwMode="auto">
              <a:xfrm>
                <a:off x="405" y="3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4" name="Line 20"/>
              <p:cNvSpPr>
                <a:spLocks noChangeShapeType="1"/>
              </p:cNvSpPr>
              <p:nvPr/>
            </p:nvSpPr>
            <p:spPr bwMode="auto">
              <a:xfrm>
                <a:off x="5364" y="3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5" name="Line 21"/>
              <p:cNvSpPr>
                <a:spLocks noChangeShapeType="1"/>
              </p:cNvSpPr>
              <p:nvPr/>
            </p:nvSpPr>
            <p:spPr bwMode="auto">
              <a:xfrm>
                <a:off x="2012" y="3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6" name="Line 22"/>
              <p:cNvSpPr>
                <a:spLocks noChangeShapeType="1"/>
              </p:cNvSpPr>
              <p:nvPr/>
            </p:nvSpPr>
            <p:spPr bwMode="auto">
              <a:xfrm>
                <a:off x="3756" y="395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7" name="Line 23"/>
              <p:cNvSpPr>
                <a:spLocks noChangeShapeType="1"/>
              </p:cNvSpPr>
              <p:nvPr/>
            </p:nvSpPr>
            <p:spPr bwMode="auto">
              <a:xfrm>
                <a:off x="394" y="3873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8" name="Line 24"/>
              <p:cNvSpPr>
                <a:spLocks noChangeShapeType="1"/>
              </p:cNvSpPr>
              <p:nvPr/>
            </p:nvSpPr>
            <p:spPr bwMode="auto">
              <a:xfrm>
                <a:off x="2075" y="3848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9" name="Line 25"/>
              <p:cNvSpPr>
                <a:spLocks noChangeShapeType="1"/>
              </p:cNvSpPr>
              <p:nvPr/>
            </p:nvSpPr>
            <p:spPr bwMode="auto">
              <a:xfrm>
                <a:off x="3756" y="3848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0" name="Line 26"/>
              <p:cNvSpPr>
                <a:spLocks noChangeShapeType="1"/>
              </p:cNvSpPr>
              <p:nvPr/>
            </p:nvSpPr>
            <p:spPr bwMode="auto">
              <a:xfrm>
                <a:off x="405" y="379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1" name="Line 27"/>
              <p:cNvSpPr>
                <a:spLocks noChangeShapeType="1"/>
              </p:cNvSpPr>
              <p:nvPr/>
            </p:nvSpPr>
            <p:spPr bwMode="auto">
              <a:xfrm>
                <a:off x="5364" y="379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2" name="Line 28"/>
              <p:cNvSpPr>
                <a:spLocks noChangeShapeType="1"/>
              </p:cNvSpPr>
              <p:nvPr/>
            </p:nvSpPr>
            <p:spPr bwMode="auto">
              <a:xfrm>
                <a:off x="2012" y="379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3" name="Line 29"/>
              <p:cNvSpPr>
                <a:spLocks noChangeShapeType="1"/>
              </p:cNvSpPr>
              <p:nvPr/>
            </p:nvSpPr>
            <p:spPr bwMode="auto">
              <a:xfrm>
                <a:off x="3756" y="3795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4" name="Line 30"/>
              <p:cNvSpPr>
                <a:spLocks noChangeShapeType="1"/>
              </p:cNvSpPr>
              <p:nvPr/>
            </p:nvSpPr>
            <p:spPr bwMode="auto">
              <a:xfrm>
                <a:off x="405" y="37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5" name="Line 31"/>
              <p:cNvSpPr>
                <a:spLocks noChangeShapeType="1"/>
              </p:cNvSpPr>
              <p:nvPr/>
            </p:nvSpPr>
            <p:spPr bwMode="auto">
              <a:xfrm>
                <a:off x="5364" y="37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6" name="Line 32"/>
              <p:cNvSpPr>
                <a:spLocks noChangeShapeType="1"/>
              </p:cNvSpPr>
              <p:nvPr/>
            </p:nvSpPr>
            <p:spPr bwMode="auto">
              <a:xfrm>
                <a:off x="2012" y="37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7" name="Line 33"/>
              <p:cNvSpPr>
                <a:spLocks noChangeShapeType="1"/>
              </p:cNvSpPr>
              <p:nvPr/>
            </p:nvSpPr>
            <p:spPr bwMode="auto">
              <a:xfrm>
                <a:off x="3756" y="371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8" name="Line 34"/>
              <p:cNvSpPr>
                <a:spLocks noChangeShapeType="1"/>
              </p:cNvSpPr>
              <p:nvPr/>
            </p:nvSpPr>
            <p:spPr bwMode="auto">
              <a:xfrm>
                <a:off x="405" y="3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9" name="Line 35"/>
              <p:cNvSpPr>
                <a:spLocks noChangeShapeType="1"/>
              </p:cNvSpPr>
              <p:nvPr/>
            </p:nvSpPr>
            <p:spPr bwMode="auto">
              <a:xfrm>
                <a:off x="5364" y="3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0" name="Line 36"/>
              <p:cNvSpPr>
                <a:spLocks noChangeShapeType="1"/>
              </p:cNvSpPr>
              <p:nvPr/>
            </p:nvSpPr>
            <p:spPr bwMode="auto">
              <a:xfrm>
                <a:off x="2012" y="3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1" name="Line 37"/>
              <p:cNvSpPr>
                <a:spLocks noChangeShapeType="1"/>
              </p:cNvSpPr>
              <p:nvPr/>
            </p:nvSpPr>
            <p:spPr bwMode="auto">
              <a:xfrm>
                <a:off x="3756" y="364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Line 38"/>
              <p:cNvSpPr>
                <a:spLocks noChangeShapeType="1"/>
              </p:cNvSpPr>
              <p:nvPr/>
            </p:nvSpPr>
            <p:spPr bwMode="auto">
              <a:xfrm>
                <a:off x="405" y="356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Line 39"/>
              <p:cNvSpPr>
                <a:spLocks noChangeShapeType="1"/>
              </p:cNvSpPr>
              <p:nvPr/>
            </p:nvSpPr>
            <p:spPr bwMode="auto">
              <a:xfrm>
                <a:off x="5364" y="356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Line 40"/>
              <p:cNvSpPr>
                <a:spLocks noChangeShapeType="1"/>
              </p:cNvSpPr>
              <p:nvPr/>
            </p:nvSpPr>
            <p:spPr bwMode="auto">
              <a:xfrm>
                <a:off x="2012" y="356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5" name="Line 41"/>
              <p:cNvSpPr>
                <a:spLocks noChangeShapeType="1"/>
              </p:cNvSpPr>
              <p:nvPr/>
            </p:nvSpPr>
            <p:spPr bwMode="auto">
              <a:xfrm>
                <a:off x="3756" y="3566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6" name="Rectangle 42"/>
              <p:cNvSpPr>
                <a:spLocks noChangeArrowheads="1"/>
              </p:cNvSpPr>
              <p:nvPr/>
            </p:nvSpPr>
            <p:spPr bwMode="auto">
              <a:xfrm>
                <a:off x="877" y="3516"/>
                <a:ext cx="183" cy="9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7" name="Rectangle 43"/>
              <p:cNvSpPr>
                <a:spLocks noChangeArrowheads="1"/>
              </p:cNvSpPr>
              <p:nvPr/>
            </p:nvSpPr>
            <p:spPr bwMode="auto">
              <a:xfrm>
                <a:off x="908" y="3541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8" name="Freeform 44"/>
              <p:cNvSpPr>
                <a:spLocks/>
              </p:cNvSpPr>
              <p:nvPr/>
            </p:nvSpPr>
            <p:spPr bwMode="auto">
              <a:xfrm>
                <a:off x="4767" y="3516"/>
                <a:ext cx="183" cy="99"/>
              </a:xfrm>
              <a:custGeom>
                <a:avLst/>
                <a:gdLst>
                  <a:gd name="T0" fmla="*/ 0 w 540"/>
                  <a:gd name="T1" fmla="*/ 0 h 360"/>
                  <a:gd name="T2" fmla="*/ 3 w 540"/>
                  <a:gd name="T3" fmla="*/ 0 h 360"/>
                  <a:gd name="T4" fmla="*/ 3 w 540"/>
                  <a:gd name="T5" fmla="*/ 6 h 360"/>
                  <a:gd name="T6" fmla="*/ 9 w 540"/>
                  <a:gd name="T7" fmla="*/ 6 h 360"/>
                  <a:gd name="T8" fmla="*/ 9 w 540"/>
                  <a:gd name="T9" fmla="*/ 0 h 360"/>
                  <a:gd name="T10" fmla="*/ 21 w 540"/>
                  <a:gd name="T11" fmla="*/ 0 h 360"/>
                  <a:gd name="T12" fmla="*/ 21 w 540"/>
                  <a:gd name="T13" fmla="*/ 7 h 360"/>
                  <a:gd name="T14" fmla="*/ 18 w 540"/>
                  <a:gd name="T15" fmla="*/ 7 h 360"/>
                  <a:gd name="T16" fmla="*/ 18 w 540"/>
                  <a:gd name="T17" fmla="*/ 2 h 360"/>
                  <a:gd name="T18" fmla="*/ 12 w 540"/>
                  <a:gd name="T19" fmla="*/ 2 h 360"/>
                  <a:gd name="T20" fmla="*/ 12 w 540"/>
                  <a:gd name="T21" fmla="*/ 7 h 360"/>
                  <a:gd name="T22" fmla="*/ 0 w 540"/>
                  <a:gd name="T23" fmla="*/ 7 h 360"/>
                  <a:gd name="T24" fmla="*/ 0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0" y="0"/>
                    </a:moveTo>
                    <a:lnTo>
                      <a:pt x="90" y="0"/>
                    </a:lnTo>
                    <a:lnTo>
                      <a:pt x="90" y="270"/>
                    </a:lnTo>
                    <a:lnTo>
                      <a:pt x="225" y="270"/>
                    </a:lnTo>
                    <a:lnTo>
                      <a:pt x="225" y="0"/>
                    </a:lnTo>
                    <a:lnTo>
                      <a:pt x="540" y="0"/>
                    </a:lnTo>
                    <a:lnTo>
                      <a:pt x="540" y="360"/>
                    </a:lnTo>
                    <a:lnTo>
                      <a:pt x="450" y="360"/>
                    </a:lnTo>
                    <a:lnTo>
                      <a:pt x="450" y="90"/>
                    </a:lnTo>
                    <a:lnTo>
                      <a:pt x="315" y="90"/>
                    </a:lnTo>
                    <a:lnTo>
                      <a:pt x="315" y="360"/>
                    </a:lnTo>
                    <a:lnTo>
                      <a:pt x="0" y="36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9" name="Line 45"/>
              <p:cNvSpPr>
                <a:spLocks noChangeShapeType="1"/>
              </p:cNvSpPr>
              <p:nvPr/>
            </p:nvSpPr>
            <p:spPr bwMode="auto">
              <a:xfrm>
                <a:off x="394" y="3488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0" name="Line 46"/>
              <p:cNvSpPr>
                <a:spLocks noChangeShapeType="1"/>
              </p:cNvSpPr>
              <p:nvPr/>
            </p:nvSpPr>
            <p:spPr bwMode="auto">
              <a:xfrm>
                <a:off x="2075" y="3463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1" name="Line 47"/>
              <p:cNvSpPr>
                <a:spLocks noChangeShapeType="1"/>
              </p:cNvSpPr>
              <p:nvPr/>
            </p:nvSpPr>
            <p:spPr bwMode="auto">
              <a:xfrm>
                <a:off x="3756" y="3463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2" name="Line 48"/>
              <p:cNvSpPr>
                <a:spLocks noChangeShapeType="1"/>
              </p:cNvSpPr>
              <p:nvPr/>
            </p:nvSpPr>
            <p:spPr bwMode="auto">
              <a:xfrm>
                <a:off x="405" y="3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3" name="Line 49"/>
              <p:cNvSpPr>
                <a:spLocks noChangeShapeType="1"/>
              </p:cNvSpPr>
              <p:nvPr/>
            </p:nvSpPr>
            <p:spPr bwMode="auto">
              <a:xfrm>
                <a:off x="5364" y="3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4" name="Line 50"/>
              <p:cNvSpPr>
                <a:spLocks noChangeShapeType="1"/>
              </p:cNvSpPr>
              <p:nvPr/>
            </p:nvSpPr>
            <p:spPr bwMode="auto">
              <a:xfrm>
                <a:off x="2012" y="3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5" name="Line 51"/>
              <p:cNvSpPr>
                <a:spLocks noChangeShapeType="1"/>
              </p:cNvSpPr>
              <p:nvPr/>
            </p:nvSpPr>
            <p:spPr bwMode="auto">
              <a:xfrm>
                <a:off x="3756" y="3414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6" name="Freeform 52"/>
              <p:cNvSpPr>
                <a:spLocks/>
              </p:cNvSpPr>
              <p:nvPr/>
            </p:nvSpPr>
            <p:spPr bwMode="auto">
              <a:xfrm>
                <a:off x="877" y="3365"/>
                <a:ext cx="183" cy="98"/>
              </a:xfrm>
              <a:custGeom>
                <a:avLst/>
                <a:gdLst>
                  <a:gd name="T0" fmla="*/ 9 w 540"/>
                  <a:gd name="T1" fmla="*/ 0 h 360"/>
                  <a:gd name="T2" fmla="*/ 21 w 540"/>
                  <a:gd name="T3" fmla="*/ 0 h 360"/>
                  <a:gd name="T4" fmla="*/ 21 w 540"/>
                  <a:gd name="T5" fmla="*/ 7 h 360"/>
                  <a:gd name="T6" fmla="*/ 18 w 540"/>
                  <a:gd name="T7" fmla="*/ 7 h 360"/>
                  <a:gd name="T8" fmla="*/ 18 w 540"/>
                  <a:gd name="T9" fmla="*/ 2 h 360"/>
                  <a:gd name="T10" fmla="*/ 12 w 540"/>
                  <a:gd name="T11" fmla="*/ 2 h 360"/>
                  <a:gd name="T12" fmla="*/ 12 w 540"/>
                  <a:gd name="T13" fmla="*/ 7 h 360"/>
                  <a:gd name="T14" fmla="*/ 0 w 540"/>
                  <a:gd name="T15" fmla="*/ 7 h 360"/>
                  <a:gd name="T16" fmla="*/ 0 w 540"/>
                  <a:gd name="T17" fmla="*/ 0 h 360"/>
                  <a:gd name="T18" fmla="*/ 3 w 540"/>
                  <a:gd name="T19" fmla="*/ 0 h 360"/>
                  <a:gd name="T20" fmla="*/ 3 w 540"/>
                  <a:gd name="T21" fmla="*/ 5 h 360"/>
                  <a:gd name="T22" fmla="*/ 9 w 540"/>
                  <a:gd name="T23" fmla="*/ 5 h 360"/>
                  <a:gd name="T24" fmla="*/ 9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225" y="0"/>
                    </a:moveTo>
                    <a:lnTo>
                      <a:pt x="540" y="0"/>
                    </a:lnTo>
                    <a:lnTo>
                      <a:pt x="540" y="360"/>
                    </a:lnTo>
                    <a:lnTo>
                      <a:pt x="450" y="360"/>
                    </a:lnTo>
                    <a:lnTo>
                      <a:pt x="450" y="90"/>
                    </a:lnTo>
                    <a:lnTo>
                      <a:pt x="315" y="90"/>
                    </a:lnTo>
                    <a:lnTo>
                      <a:pt x="315" y="36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90" y="270"/>
                    </a:lnTo>
                    <a:lnTo>
                      <a:pt x="225" y="270"/>
                    </a:lnTo>
                    <a:lnTo>
                      <a:pt x="225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7" name="Rectangle 53"/>
              <p:cNvSpPr>
                <a:spLocks noChangeArrowheads="1"/>
              </p:cNvSpPr>
              <p:nvPr/>
            </p:nvSpPr>
            <p:spPr bwMode="auto">
              <a:xfrm>
                <a:off x="4767" y="3365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8" name="Rectangle 54"/>
              <p:cNvSpPr>
                <a:spLocks noChangeArrowheads="1"/>
              </p:cNvSpPr>
              <p:nvPr/>
            </p:nvSpPr>
            <p:spPr bwMode="auto">
              <a:xfrm>
                <a:off x="4797" y="3389"/>
                <a:ext cx="122" cy="50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19" name="Line 55"/>
              <p:cNvSpPr>
                <a:spLocks noChangeShapeType="1"/>
              </p:cNvSpPr>
              <p:nvPr/>
            </p:nvSpPr>
            <p:spPr bwMode="auto">
              <a:xfrm>
                <a:off x="405" y="333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0" name="Line 56"/>
              <p:cNvSpPr>
                <a:spLocks noChangeShapeType="1"/>
              </p:cNvSpPr>
              <p:nvPr/>
            </p:nvSpPr>
            <p:spPr bwMode="auto">
              <a:xfrm>
                <a:off x="5364" y="333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1" name="Line 57"/>
              <p:cNvSpPr>
                <a:spLocks noChangeShapeType="1"/>
              </p:cNvSpPr>
              <p:nvPr/>
            </p:nvSpPr>
            <p:spPr bwMode="auto">
              <a:xfrm>
                <a:off x="2012" y="333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Line 58"/>
              <p:cNvSpPr>
                <a:spLocks noChangeShapeType="1"/>
              </p:cNvSpPr>
              <p:nvPr/>
            </p:nvSpPr>
            <p:spPr bwMode="auto">
              <a:xfrm>
                <a:off x="3756" y="3336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3" name="Line 59"/>
              <p:cNvSpPr>
                <a:spLocks noChangeShapeType="1"/>
              </p:cNvSpPr>
              <p:nvPr/>
            </p:nvSpPr>
            <p:spPr bwMode="auto">
              <a:xfrm>
                <a:off x="405" y="325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4" name="Line 60"/>
              <p:cNvSpPr>
                <a:spLocks noChangeShapeType="1"/>
              </p:cNvSpPr>
              <p:nvPr/>
            </p:nvSpPr>
            <p:spPr bwMode="auto">
              <a:xfrm>
                <a:off x="5364" y="325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5" name="Line 61"/>
              <p:cNvSpPr>
                <a:spLocks noChangeShapeType="1"/>
              </p:cNvSpPr>
              <p:nvPr/>
            </p:nvSpPr>
            <p:spPr bwMode="auto">
              <a:xfrm>
                <a:off x="2012" y="325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6" name="Line 62"/>
              <p:cNvSpPr>
                <a:spLocks noChangeShapeType="1"/>
              </p:cNvSpPr>
              <p:nvPr/>
            </p:nvSpPr>
            <p:spPr bwMode="auto">
              <a:xfrm>
                <a:off x="3756" y="3258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7" name="Line 63"/>
              <p:cNvSpPr>
                <a:spLocks noChangeShapeType="1"/>
              </p:cNvSpPr>
              <p:nvPr/>
            </p:nvSpPr>
            <p:spPr bwMode="auto">
              <a:xfrm>
                <a:off x="405" y="318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8" name="Line 64"/>
              <p:cNvSpPr>
                <a:spLocks noChangeShapeType="1"/>
              </p:cNvSpPr>
              <p:nvPr/>
            </p:nvSpPr>
            <p:spPr bwMode="auto">
              <a:xfrm>
                <a:off x="5364" y="318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9" name="Line 65"/>
              <p:cNvSpPr>
                <a:spLocks noChangeShapeType="1"/>
              </p:cNvSpPr>
              <p:nvPr/>
            </p:nvSpPr>
            <p:spPr bwMode="auto">
              <a:xfrm>
                <a:off x="2012" y="318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0" name="Line 66"/>
              <p:cNvSpPr>
                <a:spLocks noChangeShapeType="1"/>
              </p:cNvSpPr>
              <p:nvPr/>
            </p:nvSpPr>
            <p:spPr bwMode="auto">
              <a:xfrm>
                <a:off x="3756" y="3180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1" name="Line 67"/>
              <p:cNvSpPr>
                <a:spLocks noChangeShapeType="1"/>
              </p:cNvSpPr>
              <p:nvPr/>
            </p:nvSpPr>
            <p:spPr bwMode="auto">
              <a:xfrm>
                <a:off x="394" y="3106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2" name="Line 68"/>
              <p:cNvSpPr>
                <a:spLocks noChangeShapeType="1"/>
              </p:cNvSpPr>
              <p:nvPr/>
            </p:nvSpPr>
            <p:spPr bwMode="auto">
              <a:xfrm>
                <a:off x="2075" y="3082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3" name="Line 69"/>
              <p:cNvSpPr>
                <a:spLocks noChangeShapeType="1"/>
              </p:cNvSpPr>
              <p:nvPr/>
            </p:nvSpPr>
            <p:spPr bwMode="auto">
              <a:xfrm>
                <a:off x="3756" y="3082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4" name="Line 70"/>
              <p:cNvSpPr>
                <a:spLocks noChangeShapeType="1"/>
              </p:cNvSpPr>
              <p:nvPr/>
            </p:nvSpPr>
            <p:spPr bwMode="auto">
              <a:xfrm>
                <a:off x="405" y="302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5" name="Line 71"/>
              <p:cNvSpPr>
                <a:spLocks noChangeShapeType="1"/>
              </p:cNvSpPr>
              <p:nvPr/>
            </p:nvSpPr>
            <p:spPr bwMode="auto">
              <a:xfrm>
                <a:off x="5364" y="302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6" name="Line 72"/>
              <p:cNvSpPr>
                <a:spLocks noChangeShapeType="1"/>
              </p:cNvSpPr>
              <p:nvPr/>
            </p:nvSpPr>
            <p:spPr bwMode="auto">
              <a:xfrm>
                <a:off x="2012" y="302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7" name="Line 73"/>
              <p:cNvSpPr>
                <a:spLocks noChangeShapeType="1"/>
              </p:cNvSpPr>
              <p:nvPr/>
            </p:nvSpPr>
            <p:spPr bwMode="auto">
              <a:xfrm>
                <a:off x="3756" y="3029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" name="Line 74"/>
              <p:cNvSpPr>
                <a:spLocks noChangeShapeType="1"/>
              </p:cNvSpPr>
              <p:nvPr/>
            </p:nvSpPr>
            <p:spPr bwMode="auto">
              <a:xfrm>
                <a:off x="405" y="2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" name="Line 75"/>
              <p:cNvSpPr>
                <a:spLocks noChangeShapeType="1"/>
              </p:cNvSpPr>
              <p:nvPr/>
            </p:nvSpPr>
            <p:spPr bwMode="auto">
              <a:xfrm>
                <a:off x="5364" y="2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" name="Line 76"/>
              <p:cNvSpPr>
                <a:spLocks noChangeShapeType="1"/>
              </p:cNvSpPr>
              <p:nvPr/>
            </p:nvSpPr>
            <p:spPr bwMode="auto">
              <a:xfrm>
                <a:off x="2012" y="2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" name="Line 77"/>
              <p:cNvSpPr>
                <a:spLocks noChangeShapeType="1"/>
              </p:cNvSpPr>
              <p:nvPr/>
            </p:nvSpPr>
            <p:spPr bwMode="auto">
              <a:xfrm>
                <a:off x="3756" y="295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" name="Line 78"/>
              <p:cNvSpPr>
                <a:spLocks noChangeShapeType="1"/>
              </p:cNvSpPr>
              <p:nvPr/>
            </p:nvSpPr>
            <p:spPr bwMode="auto">
              <a:xfrm>
                <a:off x="405" y="287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" name="Line 79"/>
              <p:cNvSpPr>
                <a:spLocks noChangeShapeType="1"/>
              </p:cNvSpPr>
              <p:nvPr/>
            </p:nvSpPr>
            <p:spPr bwMode="auto">
              <a:xfrm>
                <a:off x="5364" y="287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" name="Line 80"/>
              <p:cNvSpPr>
                <a:spLocks noChangeShapeType="1"/>
              </p:cNvSpPr>
              <p:nvPr/>
            </p:nvSpPr>
            <p:spPr bwMode="auto">
              <a:xfrm>
                <a:off x="2012" y="287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" name="Line 81"/>
              <p:cNvSpPr>
                <a:spLocks noChangeShapeType="1"/>
              </p:cNvSpPr>
              <p:nvPr/>
            </p:nvSpPr>
            <p:spPr bwMode="auto">
              <a:xfrm>
                <a:off x="3756" y="287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" name="Line 82"/>
              <p:cNvSpPr>
                <a:spLocks noChangeShapeType="1"/>
              </p:cNvSpPr>
              <p:nvPr/>
            </p:nvSpPr>
            <p:spPr bwMode="auto">
              <a:xfrm>
                <a:off x="405" y="2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" name="Line 83"/>
              <p:cNvSpPr>
                <a:spLocks noChangeShapeType="1"/>
              </p:cNvSpPr>
              <p:nvPr/>
            </p:nvSpPr>
            <p:spPr bwMode="auto">
              <a:xfrm>
                <a:off x="5364" y="2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" name="Line 84"/>
              <p:cNvSpPr>
                <a:spLocks noChangeShapeType="1"/>
              </p:cNvSpPr>
              <p:nvPr/>
            </p:nvSpPr>
            <p:spPr bwMode="auto">
              <a:xfrm>
                <a:off x="2012" y="2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" name="Line 85"/>
              <p:cNvSpPr>
                <a:spLocks noChangeShapeType="1"/>
              </p:cNvSpPr>
              <p:nvPr/>
            </p:nvSpPr>
            <p:spPr bwMode="auto">
              <a:xfrm>
                <a:off x="3756" y="2799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" name="Rectangle 86"/>
              <p:cNvSpPr>
                <a:spLocks noChangeArrowheads="1"/>
              </p:cNvSpPr>
              <p:nvPr/>
            </p:nvSpPr>
            <p:spPr bwMode="auto">
              <a:xfrm>
                <a:off x="877" y="2750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" name="Rectangle 87"/>
              <p:cNvSpPr>
                <a:spLocks noChangeArrowheads="1"/>
              </p:cNvSpPr>
              <p:nvPr/>
            </p:nvSpPr>
            <p:spPr bwMode="auto">
              <a:xfrm>
                <a:off x="908" y="2774"/>
                <a:ext cx="122" cy="50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" name="Freeform 88"/>
              <p:cNvSpPr>
                <a:spLocks/>
              </p:cNvSpPr>
              <p:nvPr/>
            </p:nvSpPr>
            <p:spPr bwMode="auto">
              <a:xfrm>
                <a:off x="4767" y="2750"/>
                <a:ext cx="183" cy="98"/>
              </a:xfrm>
              <a:custGeom>
                <a:avLst/>
                <a:gdLst>
                  <a:gd name="T0" fmla="*/ 0 w 540"/>
                  <a:gd name="T1" fmla="*/ 0 h 360"/>
                  <a:gd name="T2" fmla="*/ 21 w 540"/>
                  <a:gd name="T3" fmla="*/ 0 h 360"/>
                  <a:gd name="T4" fmla="*/ 21 w 540"/>
                  <a:gd name="T5" fmla="*/ 2 h 360"/>
                  <a:gd name="T6" fmla="*/ 12 w 540"/>
                  <a:gd name="T7" fmla="*/ 2 h 360"/>
                  <a:gd name="T8" fmla="*/ 12 w 540"/>
                  <a:gd name="T9" fmla="*/ 7 h 360"/>
                  <a:gd name="T10" fmla="*/ 0 w 540"/>
                  <a:gd name="T11" fmla="*/ 7 h 360"/>
                  <a:gd name="T12" fmla="*/ 0 w 540"/>
                  <a:gd name="T13" fmla="*/ 5 h 360"/>
                  <a:gd name="T14" fmla="*/ 9 w 540"/>
                  <a:gd name="T15" fmla="*/ 5 h 360"/>
                  <a:gd name="T16" fmla="*/ 9 w 540"/>
                  <a:gd name="T17" fmla="*/ 2 h 360"/>
                  <a:gd name="T18" fmla="*/ 0 w 540"/>
                  <a:gd name="T19" fmla="*/ 2 h 360"/>
                  <a:gd name="T20" fmla="*/ 0 w 540"/>
                  <a:gd name="T21" fmla="*/ 0 h 3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40"/>
                  <a:gd name="T34" fmla="*/ 0 h 360"/>
                  <a:gd name="T35" fmla="*/ 540 w 540"/>
                  <a:gd name="T36" fmla="*/ 360 h 3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40" h="360">
                    <a:moveTo>
                      <a:pt x="0" y="0"/>
                    </a:moveTo>
                    <a:lnTo>
                      <a:pt x="540" y="0"/>
                    </a:lnTo>
                    <a:lnTo>
                      <a:pt x="540" y="90"/>
                    </a:lnTo>
                    <a:lnTo>
                      <a:pt x="315" y="90"/>
                    </a:lnTo>
                    <a:lnTo>
                      <a:pt x="315" y="360"/>
                    </a:lnTo>
                    <a:lnTo>
                      <a:pt x="0" y="360"/>
                    </a:lnTo>
                    <a:lnTo>
                      <a:pt x="0" y="270"/>
                    </a:lnTo>
                    <a:lnTo>
                      <a:pt x="225" y="270"/>
                    </a:lnTo>
                    <a:lnTo>
                      <a:pt x="225" y="90"/>
                    </a:ln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" name="Line 89"/>
              <p:cNvSpPr>
                <a:spLocks noChangeShapeType="1"/>
              </p:cNvSpPr>
              <p:nvPr/>
            </p:nvSpPr>
            <p:spPr bwMode="auto">
              <a:xfrm>
                <a:off x="394" y="2721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" name="Line 90"/>
              <p:cNvSpPr>
                <a:spLocks noChangeShapeType="1"/>
              </p:cNvSpPr>
              <p:nvPr/>
            </p:nvSpPr>
            <p:spPr bwMode="auto">
              <a:xfrm>
                <a:off x="2075" y="2696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" name="Line 91"/>
              <p:cNvSpPr>
                <a:spLocks noChangeShapeType="1"/>
              </p:cNvSpPr>
              <p:nvPr/>
            </p:nvSpPr>
            <p:spPr bwMode="auto">
              <a:xfrm>
                <a:off x="3756" y="2696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" name="Line 92"/>
              <p:cNvSpPr>
                <a:spLocks noChangeShapeType="1"/>
              </p:cNvSpPr>
              <p:nvPr/>
            </p:nvSpPr>
            <p:spPr bwMode="auto">
              <a:xfrm>
                <a:off x="405" y="2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" name="Line 93"/>
              <p:cNvSpPr>
                <a:spLocks noChangeShapeType="1"/>
              </p:cNvSpPr>
              <p:nvPr/>
            </p:nvSpPr>
            <p:spPr bwMode="auto">
              <a:xfrm>
                <a:off x="5364" y="2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" name="Line 94"/>
              <p:cNvSpPr>
                <a:spLocks noChangeShapeType="1"/>
              </p:cNvSpPr>
              <p:nvPr/>
            </p:nvSpPr>
            <p:spPr bwMode="auto">
              <a:xfrm>
                <a:off x="2012" y="2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" name="Line 95"/>
              <p:cNvSpPr>
                <a:spLocks noChangeShapeType="1"/>
              </p:cNvSpPr>
              <p:nvPr/>
            </p:nvSpPr>
            <p:spPr bwMode="auto">
              <a:xfrm>
                <a:off x="3756" y="264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" name="Freeform 96"/>
              <p:cNvSpPr>
                <a:spLocks/>
              </p:cNvSpPr>
              <p:nvPr/>
            </p:nvSpPr>
            <p:spPr bwMode="auto">
              <a:xfrm>
                <a:off x="877" y="2594"/>
                <a:ext cx="183" cy="98"/>
              </a:xfrm>
              <a:custGeom>
                <a:avLst/>
                <a:gdLst>
                  <a:gd name="T0" fmla="*/ 9 w 540"/>
                  <a:gd name="T1" fmla="*/ 0 h 360"/>
                  <a:gd name="T2" fmla="*/ 21 w 540"/>
                  <a:gd name="T3" fmla="*/ 0 h 360"/>
                  <a:gd name="T4" fmla="*/ 21 w 540"/>
                  <a:gd name="T5" fmla="*/ 2 h 360"/>
                  <a:gd name="T6" fmla="*/ 12 w 540"/>
                  <a:gd name="T7" fmla="*/ 2 h 360"/>
                  <a:gd name="T8" fmla="*/ 12 w 540"/>
                  <a:gd name="T9" fmla="*/ 5 h 360"/>
                  <a:gd name="T10" fmla="*/ 21 w 540"/>
                  <a:gd name="T11" fmla="*/ 5 h 360"/>
                  <a:gd name="T12" fmla="*/ 21 w 540"/>
                  <a:gd name="T13" fmla="*/ 7 h 360"/>
                  <a:gd name="T14" fmla="*/ 0 w 540"/>
                  <a:gd name="T15" fmla="*/ 7 h 360"/>
                  <a:gd name="T16" fmla="*/ 0 w 540"/>
                  <a:gd name="T17" fmla="*/ 5 h 360"/>
                  <a:gd name="T18" fmla="*/ 9 w 540"/>
                  <a:gd name="T19" fmla="*/ 5 h 360"/>
                  <a:gd name="T20" fmla="*/ 9 w 540"/>
                  <a:gd name="T21" fmla="*/ 0 h 3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40"/>
                  <a:gd name="T34" fmla="*/ 0 h 360"/>
                  <a:gd name="T35" fmla="*/ 540 w 540"/>
                  <a:gd name="T36" fmla="*/ 360 h 3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40" h="360">
                    <a:moveTo>
                      <a:pt x="225" y="0"/>
                    </a:moveTo>
                    <a:lnTo>
                      <a:pt x="540" y="0"/>
                    </a:lnTo>
                    <a:lnTo>
                      <a:pt x="540" y="90"/>
                    </a:lnTo>
                    <a:lnTo>
                      <a:pt x="315" y="90"/>
                    </a:lnTo>
                    <a:lnTo>
                      <a:pt x="315" y="270"/>
                    </a:lnTo>
                    <a:lnTo>
                      <a:pt x="540" y="270"/>
                    </a:lnTo>
                    <a:lnTo>
                      <a:pt x="540" y="360"/>
                    </a:lnTo>
                    <a:lnTo>
                      <a:pt x="0" y="360"/>
                    </a:lnTo>
                    <a:lnTo>
                      <a:pt x="0" y="270"/>
                    </a:lnTo>
                    <a:lnTo>
                      <a:pt x="225" y="270"/>
                    </a:lnTo>
                    <a:lnTo>
                      <a:pt x="225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" name="Rectangle 97"/>
              <p:cNvSpPr>
                <a:spLocks noChangeArrowheads="1"/>
              </p:cNvSpPr>
              <p:nvPr/>
            </p:nvSpPr>
            <p:spPr bwMode="auto">
              <a:xfrm>
                <a:off x="4767" y="2594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" name="Rectangle 98"/>
              <p:cNvSpPr>
                <a:spLocks noChangeArrowheads="1"/>
              </p:cNvSpPr>
              <p:nvPr/>
            </p:nvSpPr>
            <p:spPr bwMode="auto">
              <a:xfrm>
                <a:off x="4797" y="2619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" name="Freeform 99"/>
              <p:cNvSpPr>
                <a:spLocks/>
              </p:cNvSpPr>
              <p:nvPr/>
            </p:nvSpPr>
            <p:spPr bwMode="auto">
              <a:xfrm>
                <a:off x="973" y="2508"/>
                <a:ext cx="48" cy="74"/>
              </a:xfrm>
              <a:custGeom>
                <a:avLst/>
                <a:gdLst>
                  <a:gd name="T0" fmla="*/ 5 w 140"/>
                  <a:gd name="T1" fmla="*/ 5 h 270"/>
                  <a:gd name="T2" fmla="*/ 0 w 140"/>
                  <a:gd name="T3" fmla="*/ 5 h 270"/>
                  <a:gd name="T4" fmla="*/ 3 w 140"/>
                  <a:gd name="T5" fmla="*/ 0 h 270"/>
                  <a:gd name="T6" fmla="*/ 5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140" y="270"/>
                    </a:moveTo>
                    <a:lnTo>
                      <a:pt x="0" y="270"/>
                    </a:lnTo>
                    <a:lnTo>
                      <a:pt x="70" y="0"/>
                    </a:lnTo>
                    <a:lnTo>
                      <a:pt x="14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" name="Freeform 100"/>
              <p:cNvSpPr>
                <a:spLocks/>
              </p:cNvSpPr>
              <p:nvPr/>
            </p:nvSpPr>
            <p:spPr bwMode="auto">
              <a:xfrm>
                <a:off x="4806" y="2508"/>
                <a:ext cx="48" cy="74"/>
              </a:xfrm>
              <a:custGeom>
                <a:avLst/>
                <a:gdLst>
                  <a:gd name="T0" fmla="*/ 0 w 140"/>
                  <a:gd name="T1" fmla="*/ 5 h 270"/>
                  <a:gd name="T2" fmla="*/ 5 w 140"/>
                  <a:gd name="T3" fmla="*/ 5 h 270"/>
                  <a:gd name="T4" fmla="*/ 3 w 140"/>
                  <a:gd name="T5" fmla="*/ 0 h 270"/>
                  <a:gd name="T6" fmla="*/ 0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0" y="270"/>
                    </a:moveTo>
                    <a:lnTo>
                      <a:pt x="140" y="270"/>
                    </a:lnTo>
                    <a:lnTo>
                      <a:pt x="70" y="0"/>
                    </a:lnTo>
                    <a:lnTo>
                      <a:pt x="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" name="Line 101"/>
              <p:cNvSpPr>
                <a:spLocks noChangeShapeType="1"/>
              </p:cNvSpPr>
              <p:nvPr/>
            </p:nvSpPr>
            <p:spPr bwMode="auto">
              <a:xfrm>
                <a:off x="405" y="256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" name="Line 102"/>
              <p:cNvSpPr>
                <a:spLocks noChangeShapeType="1"/>
              </p:cNvSpPr>
              <p:nvPr/>
            </p:nvSpPr>
            <p:spPr bwMode="auto">
              <a:xfrm>
                <a:off x="5364" y="256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" name="Line 103"/>
              <p:cNvSpPr>
                <a:spLocks noChangeShapeType="1"/>
              </p:cNvSpPr>
              <p:nvPr/>
            </p:nvSpPr>
            <p:spPr bwMode="auto">
              <a:xfrm>
                <a:off x="2012" y="256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" name="Line 104"/>
              <p:cNvSpPr>
                <a:spLocks noChangeShapeType="1"/>
              </p:cNvSpPr>
              <p:nvPr/>
            </p:nvSpPr>
            <p:spPr bwMode="auto">
              <a:xfrm>
                <a:off x="3756" y="2565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9" name="Line 105"/>
              <p:cNvSpPr>
                <a:spLocks noChangeShapeType="1"/>
              </p:cNvSpPr>
              <p:nvPr/>
            </p:nvSpPr>
            <p:spPr bwMode="auto">
              <a:xfrm>
                <a:off x="405" y="249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0" name="Line 106"/>
              <p:cNvSpPr>
                <a:spLocks noChangeShapeType="1"/>
              </p:cNvSpPr>
              <p:nvPr/>
            </p:nvSpPr>
            <p:spPr bwMode="auto">
              <a:xfrm>
                <a:off x="5364" y="249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1" name="Line 107"/>
              <p:cNvSpPr>
                <a:spLocks noChangeShapeType="1"/>
              </p:cNvSpPr>
              <p:nvPr/>
            </p:nvSpPr>
            <p:spPr bwMode="auto">
              <a:xfrm>
                <a:off x="2012" y="249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2" name="Line 108"/>
              <p:cNvSpPr>
                <a:spLocks noChangeShapeType="1"/>
              </p:cNvSpPr>
              <p:nvPr/>
            </p:nvSpPr>
            <p:spPr bwMode="auto">
              <a:xfrm>
                <a:off x="3756" y="2492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3" name="Line 109"/>
              <p:cNvSpPr>
                <a:spLocks noChangeShapeType="1"/>
              </p:cNvSpPr>
              <p:nvPr/>
            </p:nvSpPr>
            <p:spPr bwMode="auto">
              <a:xfrm>
                <a:off x="405" y="2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4" name="Line 110"/>
              <p:cNvSpPr>
                <a:spLocks noChangeShapeType="1"/>
              </p:cNvSpPr>
              <p:nvPr/>
            </p:nvSpPr>
            <p:spPr bwMode="auto">
              <a:xfrm>
                <a:off x="5364" y="2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5" name="Line 111"/>
              <p:cNvSpPr>
                <a:spLocks noChangeShapeType="1"/>
              </p:cNvSpPr>
              <p:nvPr/>
            </p:nvSpPr>
            <p:spPr bwMode="auto">
              <a:xfrm>
                <a:off x="2012" y="2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6" name="Line 112"/>
              <p:cNvSpPr>
                <a:spLocks noChangeShapeType="1"/>
              </p:cNvSpPr>
              <p:nvPr/>
            </p:nvSpPr>
            <p:spPr bwMode="auto">
              <a:xfrm>
                <a:off x="3756" y="2414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7" name="Line 113"/>
              <p:cNvSpPr>
                <a:spLocks noChangeShapeType="1"/>
              </p:cNvSpPr>
              <p:nvPr/>
            </p:nvSpPr>
            <p:spPr bwMode="auto">
              <a:xfrm>
                <a:off x="394" y="2336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8" name="Line 114"/>
              <p:cNvSpPr>
                <a:spLocks noChangeShapeType="1"/>
              </p:cNvSpPr>
              <p:nvPr/>
            </p:nvSpPr>
            <p:spPr bwMode="auto">
              <a:xfrm>
                <a:off x="2075" y="2311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9" name="Line 115"/>
              <p:cNvSpPr>
                <a:spLocks noChangeShapeType="1"/>
              </p:cNvSpPr>
              <p:nvPr/>
            </p:nvSpPr>
            <p:spPr bwMode="auto">
              <a:xfrm>
                <a:off x="3756" y="2311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0" name="Line 116"/>
              <p:cNvSpPr>
                <a:spLocks noChangeShapeType="1"/>
              </p:cNvSpPr>
              <p:nvPr/>
            </p:nvSpPr>
            <p:spPr bwMode="auto">
              <a:xfrm>
                <a:off x="405" y="2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1" name="Line 117"/>
              <p:cNvSpPr>
                <a:spLocks noChangeShapeType="1"/>
              </p:cNvSpPr>
              <p:nvPr/>
            </p:nvSpPr>
            <p:spPr bwMode="auto">
              <a:xfrm>
                <a:off x="5364" y="2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2" name="Line 118"/>
              <p:cNvSpPr>
                <a:spLocks noChangeShapeType="1"/>
              </p:cNvSpPr>
              <p:nvPr/>
            </p:nvSpPr>
            <p:spPr bwMode="auto">
              <a:xfrm>
                <a:off x="2012" y="2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3" name="Line 119"/>
              <p:cNvSpPr>
                <a:spLocks noChangeShapeType="1"/>
              </p:cNvSpPr>
              <p:nvPr/>
            </p:nvSpPr>
            <p:spPr bwMode="auto">
              <a:xfrm>
                <a:off x="3756" y="2262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4" name="Line 120"/>
              <p:cNvSpPr>
                <a:spLocks noChangeShapeType="1"/>
              </p:cNvSpPr>
              <p:nvPr/>
            </p:nvSpPr>
            <p:spPr bwMode="auto">
              <a:xfrm>
                <a:off x="405" y="218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5" name="Line 121"/>
              <p:cNvSpPr>
                <a:spLocks noChangeShapeType="1"/>
              </p:cNvSpPr>
              <p:nvPr/>
            </p:nvSpPr>
            <p:spPr bwMode="auto">
              <a:xfrm>
                <a:off x="5364" y="218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6" name="Line 122"/>
              <p:cNvSpPr>
                <a:spLocks noChangeShapeType="1"/>
              </p:cNvSpPr>
              <p:nvPr/>
            </p:nvSpPr>
            <p:spPr bwMode="auto">
              <a:xfrm>
                <a:off x="2012" y="218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7" name="Line 123"/>
              <p:cNvSpPr>
                <a:spLocks noChangeShapeType="1"/>
              </p:cNvSpPr>
              <p:nvPr/>
            </p:nvSpPr>
            <p:spPr bwMode="auto">
              <a:xfrm>
                <a:off x="3756" y="2184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8" name="Line 124"/>
              <p:cNvSpPr>
                <a:spLocks noChangeShapeType="1"/>
              </p:cNvSpPr>
              <p:nvPr/>
            </p:nvSpPr>
            <p:spPr bwMode="auto">
              <a:xfrm>
                <a:off x="405" y="210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89" name="Line 125"/>
              <p:cNvSpPr>
                <a:spLocks noChangeShapeType="1"/>
              </p:cNvSpPr>
              <p:nvPr/>
            </p:nvSpPr>
            <p:spPr bwMode="auto">
              <a:xfrm>
                <a:off x="5364" y="210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0" name="Line 126"/>
              <p:cNvSpPr>
                <a:spLocks noChangeShapeType="1"/>
              </p:cNvSpPr>
              <p:nvPr/>
            </p:nvSpPr>
            <p:spPr bwMode="auto">
              <a:xfrm>
                <a:off x="2012" y="210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1" name="Line 127"/>
              <p:cNvSpPr>
                <a:spLocks noChangeShapeType="1"/>
              </p:cNvSpPr>
              <p:nvPr/>
            </p:nvSpPr>
            <p:spPr bwMode="auto">
              <a:xfrm>
                <a:off x="3756" y="2106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2" name="Line 128"/>
              <p:cNvSpPr>
                <a:spLocks noChangeShapeType="1"/>
              </p:cNvSpPr>
              <p:nvPr/>
            </p:nvSpPr>
            <p:spPr bwMode="auto">
              <a:xfrm>
                <a:off x="405" y="202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3" name="Line 129"/>
              <p:cNvSpPr>
                <a:spLocks noChangeShapeType="1"/>
              </p:cNvSpPr>
              <p:nvPr/>
            </p:nvSpPr>
            <p:spPr bwMode="auto">
              <a:xfrm>
                <a:off x="5364" y="202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4" name="Line 130"/>
              <p:cNvSpPr>
                <a:spLocks noChangeShapeType="1"/>
              </p:cNvSpPr>
              <p:nvPr/>
            </p:nvSpPr>
            <p:spPr bwMode="auto">
              <a:xfrm>
                <a:off x="2012" y="202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5" name="Line 131"/>
              <p:cNvSpPr>
                <a:spLocks noChangeShapeType="1"/>
              </p:cNvSpPr>
              <p:nvPr/>
            </p:nvSpPr>
            <p:spPr bwMode="auto">
              <a:xfrm>
                <a:off x="3756" y="2028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6" name="Rectangle 132"/>
              <p:cNvSpPr>
                <a:spLocks noChangeArrowheads="1"/>
              </p:cNvSpPr>
              <p:nvPr/>
            </p:nvSpPr>
            <p:spPr bwMode="auto">
              <a:xfrm>
                <a:off x="877" y="1979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7" name="Rectangle 133"/>
              <p:cNvSpPr>
                <a:spLocks noChangeArrowheads="1"/>
              </p:cNvSpPr>
              <p:nvPr/>
            </p:nvSpPr>
            <p:spPr bwMode="auto">
              <a:xfrm>
                <a:off x="908" y="2004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8" name="Freeform 134"/>
              <p:cNvSpPr>
                <a:spLocks/>
              </p:cNvSpPr>
              <p:nvPr/>
            </p:nvSpPr>
            <p:spPr bwMode="auto">
              <a:xfrm>
                <a:off x="4767" y="1979"/>
                <a:ext cx="183" cy="98"/>
              </a:xfrm>
              <a:custGeom>
                <a:avLst/>
                <a:gdLst>
                  <a:gd name="T0" fmla="*/ 0 w 540"/>
                  <a:gd name="T1" fmla="*/ 0 h 360"/>
                  <a:gd name="T2" fmla="*/ 21 w 540"/>
                  <a:gd name="T3" fmla="*/ 0 h 360"/>
                  <a:gd name="T4" fmla="*/ 21 w 540"/>
                  <a:gd name="T5" fmla="*/ 7 h 360"/>
                  <a:gd name="T6" fmla="*/ 18 w 540"/>
                  <a:gd name="T7" fmla="*/ 7 h 360"/>
                  <a:gd name="T8" fmla="*/ 18 w 540"/>
                  <a:gd name="T9" fmla="*/ 2 h 360"/>
                  <a:gd name="T10" fmla="*/ 12 w 540"/>
                  <a:gd name="T11" fmla="*/ 2 h 360"/>
                  <a:gd name="T12" fmla="*/ 12 w 540"/>
                  <a:gd name="T13" fmla="*/ 5 h 360"/>
                  <a:gd name="T14" fmla="*/ 9 w 540"/>
                  <a:gd name="T15" fmla="*/ 5 h 360"/>
                  <a:gd name="T16" fmla="*/ 9 w 540"/>
                  <a:gd name="T17" fmla="*/ 2 h 360"/>
                  <a:gd name="T18" fmla="*/ 3 w 540"/>
                  <a:gd name="T19" fmla="*/ 2 h 360"/>
                  <a:gd name="T20" fmla="*/ 3 w 540"/>
                  <a:gd name="T21" fmla="*/ 7 h 360"/>
                  <a:gd name="T22" fmla="*/ 0 w 540"/>
                  <a:gd name="T23" fmla="*/ 7 h 360"/>
                  <a:gd name="T24" fmla="*/ 0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0" y="0"/>
                    </a:moveTo>
                    <a:lnTo>
                      <a:pt x="540" y="0"/>
                    </a:lnTo>
                    <a:lnTo>
                      <a:pt x="540" y="360"/>
                    </a:lnTo>
                    <a:lnTo>
                      <a:pt x="450" y="360"/>
                    </a:lnTo>
                    <a:lnTo>
                      <a:pt x="450" y="90"/>
                    </a:lnTo>
                    <a:lnTo>
                      <a:pt x="315" y="90"/>
                    </a:lnTo>
                    <a:lnTo>
                      <a:pt x="315" y="270"/>
                    </a:lnTo>
                    <a:lnTo>
                      <a:pt x="225" y="270"/>
                    </a:lnTo>
                    <a:lnTo>
                      <a:pt x="225" y="90"/>
                    </a:lnTo>
                    <a:lnTo>
                      <a:pt x="90" y="90"/>
                    </a:lnTo>
                    <a:lnTo>
                      <a:pt x="90" y="360"/>
                    </a:lnTo>
                    <a:lnTo>
                      <a:pt x="0" y="36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99" name="Line 135"/>
              <p:cNvSpPr>
                <a:spLocks noChangeShapeType="1"/>
              </p:cNvSpPr>
              <p:nvPr/>
            </p:nvSpPr>
            <p:spPr bwMode="auto">
              <a:xfrm>
                <a:off x="394" y="1954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0" name="Line 136"/>
              <p:cNvSpPr>
                <a:spLocks noChangeShapeType="1"/>
              </p:cNvSpPr>
              <p:nvPr/>
            </p:nvSpPr>
            <p:spPr bwMode="auto">
              <a:xfrm>
                <a:off x="2075" y="1930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1" name="Line 137"/>
              <p:cNvSpPr>
                <a:spLocks noChangeShapeType="1"/>
              </p:cNvSpPr>
              <p:nvPr/>
            </p:nvSpPr>
            <p:spPr bwMode="auto">
              <a:xfrm>
                <a:off x="3756" y="1930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2" name="Line 138"/>
              <p:cNvSpPr>
                <a:spLocks noChangeShapeType="1"/>
              </p:cNvSpPr>
              <p:nvPr/>
            </p:nvSpPr>
            <p:spPr bwMode="auto">
              <a:xfrm>
                <a:off x="405" y="187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3" name="Line 139"/>
              <p:cNvSpPr>
                <a:spLocks noChangeShapeType="1"/>
              </p:cNvSpPr>
              <p:nvPr/>
            </p:nvSpPr>
            <p:spPr bwMode="auto">
              <a:xfrm>
                <a:off x="5364" y="187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4" name="Line 140"/>
              <p:cNvSpPr>
                <a:spLocks noChangeShapeType="1"/>
              </p:cNvSpPr>
              <p:nvPr/>
            </p:nvSpPr>
            <p:spPr bwMode="auto">
              <a:xfrm>
                <a:off x="2012" y="187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5" name="Line 141"/>
              <p:cNvSpPr>
                <a:spLocks noChangeShapeType="1"/>
              </p:cNvSpPr>
              <p:nvPr/>
            </p:nvSpPr>
            <p:spPr bwMode="auto">
              <a:xfrm>
                <a:off x="3756" y="187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6" name="Freeform 142"/>
              <p:cNvSpPr>
                <a:spLocks/>
              </p:cNvSpPr>
              <p:nvPr/>
            </p:nvSpPr>
            <p:spPr bwMode="auto">
              <a:xfrm>
                <a:off x="877" y="1827"/>
                <a:ext cx="183" cy="99"/>
              </a:xfrm>
              <a:custGeom>
                <a:avLst/>
                <a:gdLst>
                  <a:gd name="T0" fmla="*/ 0 w 540"/>
                  <a:gd name="T1" fmla="*/ 0 h 360"/>
                  <a:gd name="T2" fmla="*/ 3 w 540"/>
                  <a:gd name="T3" fmla="*/ 0 h 360"/>
                  <a:gd name="T4" fmla="*/ 3 w 540"/>
                  <a:gd name="T5" fmla="*/ 6 h 360"/>
                  <a:gd name="T6" fmla="*/ 9 w 540"/>
                  <a:gd name="T7" fmla="*/ 6 h 360"/>
                  <a:gd name="T8" fmla="*/ 9 w 540"/>
                  <a:gd name="T9" fmla="*/ 2 h 360"/>
                  <a:gd name="T10" fmla="*/ 12 w 540"/>
                  <a:gd name="T11" fmla="*/ 2 h 360"/>
                  <a:gd name="T12" fmla="*/ 12 w 540"/>
                  <a:gd name="T13" fmla="*/ 6 h 360"/>
                  <a:gd name="T14" fmla="*/ 18 w 540"/>
                  <a:gd name="T15" fmla="*/ 6 h 360"/>
                  <a:gd name="T16" fmla="*/ 18 w 540"/>
                  <a:gd name="T17" fmla="*/ 0 h 360"/>
                  <a:gd name="T18" fmla="*/ 21 w 540"/>
                  <a:gd name="T19" fmla="*/ 0 h 360"/>
                  <a:gd name="T20" fmla="*/ 21 w 540"/>
                  <a:gd name="T21" fmla="*/ 7 h 360"/>
                  <a:gd name="T22" fmla="*/ 0 w 540"/>
                  <a:gd name="T23" fmla="*/ 7 h 360"/>
                  <a:gd name="T24" fmla="*/ 0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0" y="0"/>
                    </a:moveTo>
                    <a:lnTo>
                      <a:pt x="90" y="0"/>
                    </a:lnTo>
                    <a:lnTo>
                      <a:pt x="90" y="270"/>
                    </a:lnTo>
                    <a:lnTo>
                      <a:pt x="225" y="270"/>
                    </a:lnTo>
                    <a:lnTo>
                      <a:pt x="225" y="90"/>
                    </a:lnTo>
                    <a:lnTo>
                      <a:pt x="315" y="90"/>
                    </a:lnTo>
                    <a:lnTo>
                      <a:pt x="315" y="270"/>
                    </a:lnTo>
                    <a:lnTo>
                      <a:pt x="450" y="270"/>
                    </a:lnTo>
                    <a:lnTo>
                      <a:pt x="450" y="0"/>
                    </a:lnTo>
                    <a:lnTo>
                      <a:pt x="540" y="0"/>
                    </a:lnTo>
                    <a:lnTo>
                      <a:pt x="540" y="360"/>
                    </a:lnTo>
                    <a:lnTo>
                      <a:pt x="0" y="36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7" name="Rectangle 143"/>
              <p:cNvSpPr>
                <a:spLocks noChangeArrowheads="1"/>
              </p:cNvSpPr>
              <p:nvPr/>
            </p:nvSpPr>
            <p:spPr bwMode="auto">
              <a:xfrm>
                <a:off x="4767" y="1827"/>
                <a:ext cx="183" cy="9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8" name="Rectangle 144"/>
              <p:cNvSpPr>
                <a:spLocks noChangeArrowheads="1"/>
              </p:cNvSpPr>
              <p:nvPr/>
            </p:nvSpPr>
            <p:spPr bwMode="auto">
              <a:xfrm>
                <a:off x="4797" y="1852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09" name="Freeform 145"/>
              <p:cNvSpPr>
                <a:spLocks/>
              </p:cNvSpPr>
              <p:nvPr/>
            </p:nvSpPr>
            <p:spPr bwMode="auto">
              <a:xfrm>
                <a:off x="973" y="1741"/>
                <a:ext cx="48" cy="74"/>
              </a:xfrm>
              <a:custGeom>
                <a:avLst/>
                <a:gdLst>
                  <a:gd name="T0" fmla="*/ 5 w 140"/>
                  <a:gd name="T1" fmla="*/ 5 h 270"/>
                  <a:gd name="T2" fmla="*/ 0 w 140"/>
                  <a:gd name="T3" fmla="*/ 5 h 270"/>
                  <a:gd name="T4" fmla="*/ 3 w 140"/>
                  <a:gd name="T5" fmla="*/ 0 h 270"/>
                  <a:gd name="T6" fmla="*/ 5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140" y="270"/>
                    </a:moveTo>
                    <a:lnTo>
                      <a:pt x="0" y="270"/>
                    </a:lnTo>
                    <a:lnTo>
                      <a:pt x="70" y="0"/>
                    </a:lnTo>
                    <a:lnTo>
                      <a:pt x="14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0" name="Freeform 146"/>
              <p:cNvSpPr>
                <a:spLocks/>
              </p:cNvSpPr>
              <p:nvPr/>
            </p:nvSpPr>
            <p:spPr bwMode="auto">
              <a:xfrm>
                <a:off x="4806" y="1741"/>
                <a:ext cx="48" cy="74"/>
              </a:xfrm>
              <a:custGeom>
                <a:avLst/>
                <a:gdLst>
                  <a:gd name="T0" fmla="*/ 0 w 140"/>
                  <a:gd name="T1" fmla="*/ 5 h 270"/>
                  <a:gd name="T2" fmla="*/ 5 w 140"/>
                  <a:gd name="T3" fmla="*/ 5 h 270"/>
                  <a:gd name="T4" fmla="*/ 3 w 140"/>
                  <a:gd name="T5" fmla="*/ 0 h 270"/>
                  <a:gd name="T6" fmla="*/ 0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0" y="270"/>
                    </a:moveTo>
                    <a:lnTo>
                      <a:pt x="140" y="270"/>
                    </a:lnTo>
                    <a:lnTo>
                      <a:pt x="70" y="0"/>
                    </a:lnTo>
                    <a:lnTo>
                      <a:pt x="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1" name="Line 147"/>
              <p:cNvSpPr>
                <a:spLocks noChangeShapeType="1"/>
              </p:cNvSpPr>
              <p:nvPr/>
            </p:nvSpPr>
            <p:spPr bwMode="auto">
              <a:xfrm>
                <a:off x="405" y="1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2" name="Line 148"/>
              <p:cNvSpPr>
                <a:spLocks noChangeShapeType="1"/>
              </p:cNvSpPr>
              <p:nvPr/>
            </p:nvSpPr>
            <p:spPr bwMode="auto">
              <a:xfrm>
                <a:off x="5364" y="1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3" name="Line 149"/>
              <p:cNvSpPr>
                <a:spLocks noChangeShapeType="1"/>
              </p:cNvSpPr>
              <p:nvPr/>
            </p:nvSpPr>
            <p:spPr bwMode="auto">
              <a:xfrm>
                <a:off x="2012" y="1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4" name="Line 150"/>
              <p:cNvSpPr>
                <a:spLocks noChangeShapeType="1"/>
              </p:cNvSpPr>
              <p:nvPr/>
            </p:nvSpPr>
            <p:spPr bwMode="auto">
              <a:xfrm>
                <a:off x="3756" y="1799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5" name="Line 151"/>
              <p:cNvSpPr>
                <a:spLocks noChangeShapeType="1"/>
              </p:cNvSpPr>
              <p:nvPr/>
            </p:nvSpPr>
            <p:spPr bwMode="auto">
              <a:xfrm>
                <a:off x="405" y="172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6" name="Line 152"/>
              <p:cNvSpPr>
                <a:spLocks noChangeShapeType="1"/>
              </p:cNvSpPr>
              <p:nvPr/>
            </p:nvSpPr>
            <p:spPr bwMode="auto">
              <a:xfrm>
                <a:off x="5364" y="172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7" name="Line 153"/>
              <p:cNvSpPr>
                <a:spLocks noChangeShapeType="1"/>
              </p:cNvSpPr>
              <p:nvPr/>
            </p:nvSpPr>
            <p:spPr bwMode="auto">
              <a:xfrm>
                <a:off x="2012" y="172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8" name="Line 154"/>
              <p:cNvSpPr>
                <a:spLocks noChangeShapeType="1"/>
              </p:cNvSpPr>
              <p:nvPr/>
            </p:nvSpPr>
            <p:spPr bwMode="auto">
              <a:xfrm>
                <a:off x="3756" y="172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19" name="Line 155"/>
              <p:cNvSpPr>
                <a:spLocks noChangeShapeType="1"/>
              </p:cNvSpPr>
              <p:nvPr/>
            </p:nvSpPr>
            <p:spPr bwMode="auto">
              <a:xfrm>
                <a:off x="405" y="164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0" name="Line 156"/>
              <p:cNvSpPr>
                <a:spLocks noChangeShapeType="1"/>
              </p:cNvSpPr>
              <p:nvPr/>
            </p:nvSpPr>
            <p:spPr bwMode="auto">
              <a:xfrm>
                <a:off x="5364" y="164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1" name="Line 157"/>
              <p:cNvSpPr>
                <a:spLocks noChangeShapeType="1"/>
              </p:cNvSpPr>
              <p:nvPr/>
            </p:nvSpPr>
            <p:spPr bwMode="auto">
              <a:xfrm>
                <a:off x="2012" y="164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2" name="Line 158"/>
              <p:cNvSpPr>
                <a:spLocks noChangeShapeType="1"/>
              </p:cNvSpPr>
              <p:nvPr/>
            </p:nvSpPr>
            <p:spPr bwMode="auto">
              <a:xfrm>
                <a:off x="3756" y="164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3" name="Line 159"/>
              <p:cNvSpPr>
                <a:spLocks noChangeShapeType="1"/>
              </p:cNvSpPr>
              <p:nvPr/>
            </p:nvSpPr>
            <p:spPr bwMode="auto">
              <a:xfrm>
                <a:off x="394" y="1569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4" name="Line 160"/>
              <p:cNvSpPr>
                <a:spLocks noChangeShapeType="1"/>
              </p:cNvSpPr>
              <p:nvPr/>
            </p:nvSpPr>
            <p:spPr bwMode="auto">
              <a:xfrm>
                <a:off x="2075" y="1545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5" name="Line 161"/>
              <p:cNvSpPr>
                <a:spLocks noChangeShapeType="1"/>
              </p:cNvSpPr>
              <p:nvPr/>
            </p:nvSpPr>
            <p:spPr bwMode="auto">
              <a:xfrm>
                <a:off x="3756" y="1545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6" name="Line 162"/>
              <p:cNvSpPr>
                <a:spLocks noChangeShapeType="1"/>
              </p:cNvSpPr>
              <p:nvPr/>
            </p:nvSpPr>
            <p:spPr bwMode="auto">
              <a:xfrm>
                <a:off x="405" y="149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7" name="Line 163"/>
              <p:cNvSpPr>
                <a:spLocks noChangeShapeType="1"/>
              </p:cNvSpPr>
              <p:nvPr/>
            </p:nvSpPr>
            <p:spPr bwMode="auto">
              <a:xfrm>
                <a:off x="5364" y="149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8" name="Line 164"/>
              <p:cNvSpPr>
                <a:spLocks noChangeShapeType="1"/>
              </p:cNvSpPr>
              <p:nvPr/>
            </p:nvSpPr>
            <p:spPr bwMode="auto">
              <a:xfrm>
                <a:off x="2012" y="149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29" name="Line 165"/>
              <p:cNvSpPr>
                <a:spLocks noChangeShapeType="1"/>
              </p:cNvSpPr>
              <p:nvPr/>
            </p:nvSpPr>
            <p:spPr bwMode="auto">
              <a:xfrm>
                <a:off x="3756" y="149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0" name="Line 166"/>
              <p:cNvSpPr>
                <a:spLocks noChangeShapeType="1"/>
              </p:cNvSpPr>
              <p:nvPr/>
            </p:nvSpPr>
            <p:spPr bwMode="auto">
              <a:xfrm>
                <a:off x="405" y="14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" name="Line 167"/>
              <p:cNvSpPr>
                <a:spLocks noChangeShapeType="1"/>
              </p:cNvSpPr>
              <p:nvPr/>
            </p:nvSpPr>
            <p:spPr bwMode="auto">
              <a:xfrm>
                <a:off x="5364" y="14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2" name="Line 168"/>
              <p:cNvSpPr>
                <a:spLocks noChangeShapeType="1"/>
              </p:cNvSpPr>
              <p:nvPr/>
            </p:nvSpPr>
            <p:spPr bwMode="auto">
              <a:xfrm>
                <a:off x="2012" y="14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3" name="Line 169"/>
              <p:cNvSpPr>
                <a:spLocks noChangeShapeType="1"/>
              </p:cNvSpPr>
              <p:nvPr/>
            </p:nvSpPr>
            <p:spPr bwMode="auto">
              <a:xfrm>
                <a:off x="3756" y="141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4" name="Line 170"/>
              <p:cNvSpPr>
                <a:spLocks noChangeShapeType="1"/>
              </p:cNvSpPr>
              <p:nvPr/>
            </p:nvSpPr>
            <p:spPr bwMode="auto">
              <a:xfrm>
                <a:off x="405" y="134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5" name="Line 171"/>
              <p:cNvSpPr>
                <a:spLocks noChangeShapeType="1"/>
              </p:cNvSpPr>
              <p:nvPr/>
            </p:nvSpPr>
            <p:spPr bwMode="auto">
              <a:xfrm>
                <a:off x="5364" y="134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6" name="Line 172"/>
              <p:cNvSpPr>
                <a:spLocks noChangeShapeType="1"/>
              </p:cNvSpPr>
              <p:nvPr/>
            </p:nvSpPr>
            <p:spPr bwMode="auto">
              <a:xfrm>
                <a:off x="2012" y="134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7" name="Line 173"/>
              <p:cNvSpPr>
                <a:spLocks noChangeShapeType="1"/>
              </p:cNvSpPr>
              <p:nvPr/>
            </p:nvSpPr>
            <p:spPr bwMode="auto">
              <a:xfrm>
                <a:off x="3756" y="1340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8" name="Line 174"/>
              <p:cNvSpPr>
                <a:spLocks noChangeShapeType="1"/>
              </p:cNvSpPr>
              <p:nvPr/>
            </p:nvSpPr>
            <p:spPr bwMode="auto">
              <a:xfrm>
                <a:off x="405" y="1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9" name="Line 175"/>
              <p:cNvSpPr>
                <a:spLocks noChangeShapeType="1"/>
              </p:cNvSpPr>
              <p:nvPr/>
            </p:nvSpPr>
            <p:spPr bwMode="auto">
              <a:xfrm>
                <a:off x="5364" y="1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0" name="Line 176"/>
              <p:cNvSpPr>
                <a:spLocks noChangeShapeType="1"/>
              </p:cNvSpPr>
              <p:nvPr/>
            </p:nvSpPr>
            <p:spPr bwMode="auto">
              <a:xfrm>
                <a:off x="2012" y="1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1" name="Line 177"/>
              <p:cNvSpPr>
                <a:spLocks noChangeShapeType="1"/>
              </p:cNvSpPr>
              <p:nvPr/>
            </p:nvSpPr>
            <p:spPr bwMode="auto">
              <a:xfrm>
                <a:off x="3756" y="1262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2" name="Rectangle 178"/>
              <p:cNvSpPr>
                <a:spLocks noChangeArrowheads="1"/>
              </p:cNvSpPr>
              <p:nvPr/>
            </p:nvSpPr>
            <p:spPr bwMode="auto">
              <a:xfrm>
                <a:off x="394" y="1187"/>
                <a:ext cx="5039" cy="3067"/>
              </a:xfrm>
              <a:prstGeom prst="rect">
                <a:avLst/>
              </a:prstGeom>
              <a:noFill/>
              <a:ln w="238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3" name="Oval 179"/>
              <p:cNvSpPr>
                <a:spLocks noChangeArrowheads="1"/>
              </p:cNvSpPr>
              <p:nvPr/>
            </p:nvSpPr>
            <p:spPr bwMode="auto">
              <a:xfrm>
                <a:off x="4514" y="2233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4" name="Rectangle 180"/>
              <p:cNvSpPr>
                <a:spLocks noChangeArrowheads="1"/>
              </p:cNvSpPr>
              <p:nvPr/>
            </p:nvSpPr>
            <p:spPr bwMode="auto">
              <a:xfrm>
                <a:off x="4583" y="2246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45" name="Rectangle 181"/>
              <p:cNvSpPr>
                <a:spLocks noChangeArrowheads="1"/>
              </p:cNvSpPr>
              <p:nvPr/>
            </p:nvSpPr>
            <p:spPr bwMode="auto">
              <a:xfrm>
                <a:off x="1139" y="2510"/>
                <a:ext cx="70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J</a:t>
                </a:r>
                <a:endParaRPr lang="en-US"/>
              </a:p>
            </p:txBody>
          </p:sp>
          <p:sp>
            <p:nvSpPr>
              <p:cNvPr id="26846" name="Oval 182"/>
              <p:cNvSpPr>
                <a:spLocks noChangeArrowheads="1"/>
              </p:cNvSpPr>
              <p:nvPr/>
            </p:nvSpPr>
            <p:spPr bwMode="auto">
              <a:xfrm>
                <a:off x="2645" y="2266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47" name="Rectangle 183"/>
              <p:cNvSpPr>
                <a:spLocks noChangeArrowheads="1"/>
              </p:cNvSpPr>
              <p:nvPr/>
            </p:nvSpPr>
            <p:spPr bwMode="auto">
              <a:xfrm>
                <a:off x="2713" y="2278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48" name="Rectangle 184"/>
              <p:cNvSpPr>
                <a:spLocks noChangeArrowheads="1"/>
              </p:cNvSpPr>
              <p:nvPr/>
            </p:nvSpPr>
            <p:spPr bwMode="auto">
              <a:xfrm>
                <a:off x="2103" y="2425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N</a:t>
                </a:r>
                <a:endParaRPr lang="en-US"/>
              </a:p>
            </p:txBody>
          </p:sp>
          <p:sp>
            <p:nvSpPr>
              <p:cNvPr id="26849" name="Oval 185"/>
              <p:cNvSpPr>
                <a:spLocks noChangeArrowheads="1"/>
              </p:cNvSpPr>
              <p:nvPr/>
            </p:nvSpPr>
            <p:spPr bwMode="auto">
              <a:xfrm>
                <a:off x="2360" y="2262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50" name="Rectangle 186"/>
              <p:cNvSpPr>
                <a:spLocks noChangeArrowheads="1"/>
              </p:cNvSpPr>
              <p:nvPr/>
            </p:nvSpPr>
            <p:spPr bwMode="auto">
              <a:xfrm>
                <a:off x="2429" y="2274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51" name="Rectangle 187"/>
              <p:cNvSpPr>
                <a:spLocks noChangeArrowheads="1"/>
              </p:cNvSpPr>
              <p:nvPr/>
            </p:nvSpPr>
            <p:spPr bwMode="auto">
              <a:xfrm>
                <a:off x="2777" y="2416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R</a:t>
                </a:r>
                <a:endParaRPr lang="en-US"/>
              </a:p>
            </p:txBody>
          </p:sp>
          <p:sp>
            <p:nvSpPr>
              <p:cNvPr id="26852" name="Rectangle 188"/>
              <p:cNvSpPr>
                <a:spLocks noChangeArrowheads="1"/>
              </p:cNvSpPr>
              <p:nvPr/>
            </p:nvSpPr>
            <p:spPr bwMode="auto">
              <a:xfrm>
                <a:off x="2081" y="2270"/>
                <a:ext cx="163" cy="131"/>
              </a:xfrm>
              <a:prstGeom prst="rect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53" name="Rectangle 189"/>
              <p:cNvSpPr>
                <a:spLocks noChangeArrowheads="1"/>
              </p:cNvSpPr>
              <p:nvPr/>
            </p:nvSpPr>
            <p:spPr bwMode="auto">
              <a:xfrm>
                <a:off x="2149" y="2282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54" name="Rectangle 190"/>
              <p:cNvSpPr>
                <a:spLocks noChangeArrowheads="1"/>
              </p:cNvSpPr>
              <p:nvPr/>
            </p:nvSpPr>
            <p:spPr bwMode="auto">
              <a:xfrm>
                <a:off x="2804" y="2681"/>
                <a:ext cx="19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S</a:t>
                </a:r>
                <a:endParaRPr lang="en-US"/>
              </a:p>
            </p:txBody>
          </p:sp>
          <p:sp>
            <p:nvSpPr>
              <p:cNvPr id="26855" name="Oval 191"/>
              <p:cNvSpPr>
                <a:spLocks noChangeArrowheads="1"/>
              </p:cNvSpPr>
              <p:nvPr/>
            </p:nvSpPr>
            <p:spPr bwMode="auto">
              <a:xfrm>
                <a:off x="1786" y="2266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56" name="Rectangle 192"/>
              <p:cNvSpPr>
                <a:spLocks noChangeArrowheads="1"/>
              </p:cNvSpPr>
              <p:nvPr/>
            </p:nvSpPr>
            <p:spPr bwMode="auto">
              <a:xfrm>
                <a:off x="1855" y="2278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57" name="Rectangle 193"/>
              <p:cNvSpPr>
                <a:spLocks noChangeArrowheads="1"/>
              </p:cNvSpPr>
              <p:nvPr/>
            </p:nvSpPr>
            <p:spPr bwMode="auto">
              <a:xfrm>
                <a:off x="2201" y="2625"/>
                <a:ext cx="220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26858" name="Oval 194"/>
              <p:cNvSpPr>
                <a:spLocks noChangeArrowheads="1"/>
              </p:cNvSpPr>
              <p:nvPr/>
            </p:nvSpPr>
            <p:spPr bwMode="auto">
              <a:xfrm>
                <a:off x="1497" y="2262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59" name="Rectangle 195"/>
              <p:cNvSpPr>
                <a:spLocks noChangeArrowheads="1"/>
              </p:cNvSpPr>
              <p:nvPr/>
            </p:nvSpPr>
            <p:spPr bwMode="auto">
              <a:xfrm>
                <a:off x="1565" y="2274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60" name="Rectangle 196"/>
              <p:cNvSpPr>
                <a:spLocks noChangeArrowheads="1"/>
              </p:cNvSpPr>
              <p:nvPr/>
            </p:nvSpPr>
            <p:spPr bwMode="auto">
              <a:xfrm>
                <a:off x="1713" y="2662"/>
                <a:ext cx="239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26861" name="Oval 197"/>
              <p:cNvSpPr>
                <a:spLocks noChangeArrowheads="1"/>
              </p:cNvSpPr>
              <p:nvPr/>
            </p:nvSpPr>
            <p:spPr bwMode="auto">
              <a:xfrm>
                <a:off x="928" y="2180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62" name="Rectangle 198"/>
              <p:cNvSpPr>
                <a:spLocks noChangeArrowheads="1"/>
              </p:cNvSpPr>
              <p:nvPr/>
            </p:nvSpPr>
            <p:spPr bwMode="auto">
              <a:xfrm>
                <a:off x="996" y="2192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63" name="Rectangle 199"/>
              <p:cNvSpPr>
                <a:spLocks noChangeArrowheads="1"/>
              </p:cNvSpPr>
              <p:nvPr/>
            </p:nvSpPr>
            <p:spPr bwMode="auto">
              <a:xfrm>
                <a:off x="1444" y="2408"/>
                <a:ext cx="19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26864" name="Oval 200"/>
              <p:cNvSpPr>
                <a:spLocks noChangeArrowheads="1"/>
              </p:cNvSpPr>
              <p:nvPr/>
            </p:nvSpPr>
            <p:spPr bwMode="auto">
              <a:xfrm>
                <a:off x="2086" y="1684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65" name="Rectangle 201"/>
              <p:cNvSpPr>
                <a:spLocks noChangeArrowheads="1"/>
              </p:cNvSpPr>
              <p:nvPr/>
            </p:nvSpPr>
            <p:spPr bwMode="auto">
              <a:xfrm>
                <a:off x="2154" y="1696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66" name="Rectangle 202"/>
              <p:cNvSpPr>
                <a:spLocks noChangeArrowheads="1"/>
              </p:cNvSpPr>
              <p:nvPr/>
            </p:nvSpPr>
            <p:spPr bwMode="auto">
              <a:xfrm>
                <a:off x="4565" y="2527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C</a:t>
                </a:r>
                <a:endParaRPr lang="en-US"/>
              </a:p>
            </p:txBody>
          </p:sp>
          <p:sp>
            <p:nvSpPr>
              <p:cNvPr id="26867" name="Oval 203"/>
              <p:cNvSpPr>
                <a:spLocks noChangeArrowheads="1"/>
              </p:cNvSpPr>
              <p:nvPr/>
            </p:nvSpPr>
            <p:spPr bwMode="auto">
              <a:xfrm>
                <a:off x="1715" y="1774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68" name="Rectangle 204"/>
              <p:cNvSpPr>
                <a:spLocks noChangeArrowheads="1"/>
              </p:cNvSpPr>
              <p:nvPr/>
            </p:nvSpPr>
            <p:spPr bwMode="auto">
              <a:xfrm>
                <a:off x="1784" y="1786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6869" name="Rectangle 205"/>
              <p:cNvSpPr>
                <a:spLocks noChangeArrowheads="1"/>
              </p:cNvSpPr>
              <p:nvPr/>
            </p:nvSpPr>
            <p:spPr bwMode="auto">
              <a:xfrm>
                <a:off x="701" y="2852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 dirty="0">
                    <a:solidFill>
                      <a:srgbClr val="000000"/>
                    </a:solidFill>
                  </a:rPr>
                  <a:t>C</a:t>
                </a:r>
                <a:endParaRPr lang="en-US" dirty="0"/>
              </a:p>
            </p:txBody>
          </p:sp>
          <p:sp>
            <p:nvSpPr>
              <p:cNvPr id="26870" name="Oval 206"/>
              <p:cNvSpPr>
                <a:spLocks noChangeArrowheads="1"/>
              </p:cNvSpPr>
              <p:nvPr/>
            </p:nvSpPr>
            <p:spPr bwMode="auto">
              <a:xfrm>
                <a:off x="3458" y="2139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5" name="Rectangle 208"/>
            <p:cNvSpPr>
              <a:spLocks noChangeArrowheads="1"/>
            </p:cNvSpPr>
            <p:nvPr/>
          </p:nvSpPr>
          <p:spPr bwMode="auto">
            <a:xfrm>
              <a:off x="5627898" y="2734542"/>
              <a:ext cx="181011" cy="278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26636" name="Rectangle 209"/>
            <p:cNvSpPr>
              <a:spLocks noChangeArrowheads="1"/>
            </p:cNvSpPr>
            <p:nvPr/>
          </p:nvSpPr>
          <p:spPr bwMode="auto">
            <a:xfrm>
              <a:off x="5105400" y="3962400"/>
              <a:ext cx="510279" cy="340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FS</a:t>
              </a:r>
              <a:endParaRPr lang="en-US"/>
            </a:p>
          </p:txBody>
        </p:sp>
        <p:sp>
          <p:nvSpPr>
            <p:cNvPr id="26637" name="Oval 210"/>
            <p:cNvSpPr>
              <a:spLocks noChangeArrowheads="1"/>
            </p:cNvSpPr>
            <p:nvPr/>
          </p:nvSpPr>
          <p:spPr bwMode="auto">
            <a:xfrm>
              <a:off x="526837" y="2949822"/>
              <a:ext cx="280998" cy="236988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Rectangle 211"/>
            <p:cNvSpPr>
              <a:spLocks noChangeArrowheads="1"/>
            </p:cNvSpPr>
            <p:nvPr/>
          </p:nvSpPr>
          <p:spPr bwMode="auto">
            <a:xfrm>
              <a:off x="645788" y="2971530"/>
              <a:ext cx="181011" cy="278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26639" name="Rectangle 212"/>
            <p:cNvSpPr>
              <a:spLocks noChangeArrowheads="1"/>
            </p:cNvSpPr>
            <p:nvPr/>
          </p:nvSpPr>
          <p:spPr bwMode="auto">
            <a:xfrm>
              <a:off x="2133600" y="4419600"/>
              <a:ext cx="524070" cy="340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SS</a:t>
              </a:r>
              <a:endParaRPr lang="en-US"/>
            </a:p>
          </p:txBody>
        </p:sp>
        <p:sp>
          <p:nvSpPr>
            <p:cNvPr id="26640" name="Rectangle 213"/>
            <p:cNvSpPr>
              <a:spLocks noChangeArrowheads="1"/>
            </p:cNvSpPr>
            <p:nvPr/>
          </p:nvSpPr>
          <p:spPr bwMode="auto">
            <a:xfrm>
              <a:off x="3633330" y="1204070"/>
              <a:ext cx="2051457" cy="309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15 SPY VS 2X2</a:t>
              </a:r>
              <a:endParaRPr lang="en-US"/>
            </a:p>
          </p:txBody>
        </p:sp>
        <p:sp>
          <p:nvSpPr>
            <p:cNvPr id="26641" name="Freeform 216"/>
            <p:cNvSpPr>
              <a:spLocks/>
            </p:cNvSpPr>
            <p:nvPr/>
          </p:nvSpPr>
          <p:spPr bwMode="auto">
            <a:xfrm rot="-4648378">
              <a:off x="2382845" y="4631639"/>
              <a:ext cx="976190" cy="1259191"/>
            </a:xfrm>
            <a:custGeom>
              <a:avLst/>
              <a:gdLst>
                <a:gd name="T0" fmla="*/ 2147483647 w 1651"/>
                <a:gd name="T1" fmla="*/ 2147483647 h 1947"/>
                <a:gd name="T2" fmla="*/ 2147483647 w 1651"/>
                <a:gd name="T3" fmla="*/ 2147483647 h 1947"/>
                <a:gd name="T4" fmla="*/ 2147483647 w 1651"/>
                <a:gd name="T5" fmla="*/ 0 h 1947"/>
                <a:gd name="T6" fmla="*/ 2147483647 w 1651"/>
                <a:gd name="T7" fmla="*/ 2147483647 h 1947"/>
                <a:gd name="T8" fmla="*/ 2147483647 w 1651"/>
                <a:gd name="T9" fmla="*/ 2147483647 h 1947"/>
                <a:gd name="T10" fmla="*/ 2147483647 w 1651"/>
                <a:gd name="T11" fmla="*/ 2147483647 h 1947"/>
                <a:gd name="T12" fmla="*/ 2147483647 w 1651"/>
                <a:gd name="T13" fmla="*/ 2147483647 h 1947"/>
                <a:gd name="T14" fmla="*/ 2147483647 w 1651"/>
                <a:gd name="T15" fmla="*/ 2147483647 h 1947"/>
                <a:gd name="T16" fmla="*/ 2147483647 w 1651"/>
                <a:gd name="T17" fmla="*/ 2147483647 h 1947"/>
                <a:gd name="T18" fmla="*/ 2147483647 w 1651"/>
                <a:gd name="T19" fmla="*/ 2147483647 h 1947"/>
                <a:gd name="T20" fmla="*/ 2147483647 w 1651"/>
                <a:gd name="T21" fmla="*/ 2147483647 h 1947"/>
                <a:gd name="T22" fmla="*/ 2147483647 w 1651"/>
                <a:gd name="T23" fmla="*/ 2147483647 h 1947"/>
                <a:gd name="T24" fmla="*/ 2147483647 w 1651"/>
                <a:gd name="T25" fmla="*/ 2147483647 h 1947"/>
                <a:gd name="T26" fmla="*/ 2147483647 w 1651"/>
                <a:gd name="T27" fmla="*/ 2147483647 h 1947"/>
                <a:gd name="T28" fmla="*/ 2147483647 w 1651"/>
                <a:gd name="T29" fmla="*/ 2147483647 h 1947"/>
                <a:gd name="T30" fmla="*/ 2147483647 w 1651"/>
                <a:gd name="T31" fmla="*/ 2147483647 h 1947"/>
                <a:gd name="T32" fmla="*/ 0 w 1651"/>
                <a:gd name="T33" fmla="*/ 2147483647 h 19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51"/>
                <a:gd name="T52" fmla="*/ 0 h 1947"/>
                <a:gd name="T53" fmla="*/ 1651 w 1651"/>
                <a:gd name="T54" fmla="*/ 1947 h 19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51" h="1947">
                  <a:moveTo>
                    <a:pt x="1649" y="10"/>
                  </a:moveTo>
                  <a:lnTo>
                    <a:pt x="1651" y="77"/>
                  </a:lnTo>
                  <a:lnTo>
                    <a:pt x="1541" y="0"/>
                  </a:lnTo>
                  <a:lnTo>
                    <a:pt x="1545" y="134"/>
                  </a:lnTo>
                  <a:lnTo>
                    <a:pt x="1435" y="57"/>
                  </a:lnTo>
                  <a:lnTo>
                    <a:pt x="1440" y="191"/>
                  </a:lnTo>
                  <a:lnTo>
                    <a:pt x="1330" y="115"/>
                  </a:lnTo>
                  <a:lnTo>
                    <a:pt x="1335" y="249"/>
                  </a:lnTo>
                  <a:lnTo>
                    <a:pt x="1225" y="172"/>
                  </a:lnTo>
                  <a:lnTo>
                    <a:pt x="1229" y="306"/>
                  </a:lnTo>
                  <a:lnTo>
                    <a:pt x="1119" y="229"/>
                  </a:lnTo>
                  <a:lnTo>
                    <a:pt x="1124" y="364"/>
                  </a:lnTo>
                  <a:lnTo>
                    <a:pt x="1014" y="287"/>
                  </a:lnTo>
                  <a:lnTo>
                    <a:pt x="1016" y="354"/>
                  </a:lnTo>
                  <a:lnTo>
                    <a:pt x="988" y="370"/>
                  </a:lnTo>
                  <a:lnTo>
                    <a:pt x="148" y="1481"/>
                  </a:lnTo>
                  <a:lnTo>
                    <a:pt x="0" y="1947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Freeform 217"/>
            <p:cNvSpPr>
              <a:spLocks/>
            </p:cNvSpPr>
            <p:nvPr/>
          </p:nvSpPr>
          <p:spPr bwMode="auto">
            <a:xfrm rot="-3235909">
              <a:off x="3330110" y="5776053"/>
              <a:ext cx="294710" cy="282339"/>
            </a:xfrm>
            <a:custGeom>
              <a:avLst/>
              <a:gdLst>
                <a:gd name="T0" fmla="*/ 2147483647 w 76"/>
                <a:gd name="T1" fmla="*/ 2147483647 h 95"/>
                <a:gd name="T2" fmla="*/ 2147483647 w 76"/>
                <a:gd name="T3" fmla="*/ 2147483647 h 95"/>
                <a:gd name="T4" fmla="*/ 2147483647 w 76"/>
                <a:gd name="T5" fmla="*/ 2147483647 h 95"/>
                <a:gd name="T6" fmla="*/ 0 w 76"/>
                <a:gd name="T7" fmla="*/ 0 h 95"/>
                <a:gd name="T8" fmla="*/ 2147483647 w 76"/>
                <a:gd name="T9" fmla="*/ 2147483647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95"/>
                <a:gd name="T17" fmla="*/ 76 w 76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95">
                  <a:moveTo>
                    <a:pt x="5" y="95"/>
                  </a:moveTo>
                  <a:lnTo>
                    <a:pt x="76" y="19"/>
                  </a:lnTo>
                  <a:lnTo>
                    <a:pt x="29" y="31"/>
                  </a:lnTo>
                  <a:lnTo>
                    <a:pt x="0" y="0"/>
                  </a:lnTo>
                  <a:lnTo>
                    <a:pt x="5" y="95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218"/>
            <p:cNvSpPr>
              <a:spLocks noChangeShapeType="1"/>
            </p:cNvSpPr>
            <p:nvPr/>
          </p:nvSpPr>
          <p:spPr bwMode="auto">
            <a:xfrm>
              <a:off x="1381898" y="2975148"/>
              <a:ext cx="17239" cy="6693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219"/>
            <p:cNvSpPr>
              <a:spLocks noChangeShapeType="1"/>
            </p:cNvSpPr>
            <p:nvPr/>
          </p:nvSpPr>
          <p:spPr bwMode="auto">
            <a:xfrm>
              <a:off x="1418101" y="3112637"/>
              <a:ext cx="18963" cy="6512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220"/>
            <p:cNvSpPr>
              <a:spLocks noChangeShapeType="1"/>
            </p:cNvSpPr>
            <p:nvPr/>
          </p:nvSpPr>
          <p:spPr bwMode="auto">
            <a:xfrm>
              <a:off x="1456027" y="3248317"/>
              <a:ext cx="18963" cy="6693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221"/>
            <p:cNvSpPr>
              <a:spLocks noChangeShapeType="1"/>
            </p:cNvSpPr>
            <p:nvPr/>
          </p:nvSpPr>
          <p:spPr bwMode="auto">
            <a:xfrm>
              <a:off x="1493953" y="3385806"/>
              <a:ext cx="18963" cy="6512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222"/>
            <p:cNvSpPr>
              <a:spLocks noChangeShapeType="1"/>
            </p:cNvSpPr>
            <p:nvPr/>
          </p:nvSpPr>
          <p:spPr bwMode="auto">
            <a:xfrm flipH="1">
              <a:off x="5643413" y="2938967"/>
              <a:ext cx="12067" cy="7779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23"/>
            <p:cNvSpPr>
              <a:spLocks noChangeShapeType="1"/>
            </p:cNvSpPr>
            <p:nvPr/>
          </p:nvSpPr>
          <p:spPr bwMode="auto">
            <a:xfrm flipH="1">
              <a:off x="5617554" y="3098165"/>
              <a:ext cx="12067" cy="7779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224"/>
            <p:cNvSpPr>
              <a:spLocks noChangeShapeType="1"/>
            </p:cNvSpPr>
            <p:nvPr/>
          </p:nvSpPr>
          <p:spPr bwMode="auto">
            <a:xfrm flipH="1">
              <a:off x="5562600" y="3259172"/>
              <a:ext cx="42886" cy="32222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25"/>
            <p:cNvSpPr>
              <a:spLocks noChangeShapeType="1"/>
            </p:cNvSpPr>
            <p:nvPr/>
          </p:nvSpPr>
          <p:spPr bwMode="auto">
            <a:xfrm flipH="1">
              <a:off x="5410197" y="3733800"/>
              <a:ext cx="76202" cy="22860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26"/>
            <p:cNvSpPr>
              <a:spLocks noChangeShapeType="1"/>
            </p:cNvSpPr>
            <p:nvPr/>
          </p:nvSpPr>
          <p:spPr bwMode="auto">
            <a:xfrm>
              <a:off x="7469037" y="3130728"/>
              <a:ext cx="1724" cy="5608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27"/>
            <p:cNvSpPr>
              <a:spLocks noChangeShapeType="1"/>
            </p:cNvSpPr>
            <p:nvPr/>
          </p:nvSpPr>
          <p:spPr bwMode="auto">
            <a:xfrm>
              <a:off x="7469037" y="3257362"/>
              <a:ext cx="1724" cy="5427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28"/>
            <p:cNvSpPr>
              <a:spLocks noChangeShapeType="1"/>
            </p:cNvSpPr>
            <p:nvPr/>
          </p:nvSpPr>
          <p:spPr bwMode="auto">
            <a:xfrm>
              <a:off x="7469037" y="3383998"/>
              <a:ext cx="1724" cy="5246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32"/>
            <p:cNvSpPr>
              <a:spLocks noChangeShapeType="1"/>
            </p:cNvSpPr>
            <p:nvPr/>
          </p:nvSpPr>
          <p:spPr bwMode="auto">
            <a:xfrm>
              <a:off x="2678281" y="2302175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233"/>
            <p:cNvSpPr>
              <a:spLocks noChangeShapeType="1"/>
            </p:cNvSpPr>
            <p:nvPr/>
          </p:nvSpPr>
          <p:spPr bwMode="auto">
            <a:xfrm>
              <a:off x="2745514" y="2417955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234"/>
            <p:cNvSpPr>
              <a:spLocks noChangeShapeType="1"/>
            </p:cNvSpPr>
            <p:nvPr/>
          </p:nvSpPr>
          <p:spPr bwMode="auto">
            <a:xfrm>
              <a:off x="2812746" y="2535544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235"/>
            <p:cNvSpPr>
              <a:spLocks noChangeShapeType="1"/>
            </p:cNvSpPr>
            <p:nvPr/>
          </p:nvSpPr>
          <p:spPr bwMode="auto">
            <a:xfrm>
              <a:off x="2879979" y="2653134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236"/>
            <p:cNvSpPr>
              <a:spLocks noChangeShapeType="1"/>
            </p:cNvSpPr>
            <p:nvPr/>
          </p:nvSpPr>
          <p:spPr bwMode="auto">
            <a:xfrm>
              <a:off x="2948936" y="2770723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237"/>
            <p:cNvSpPr>
              <a:spLocks noChangeShapeType="1"/>
            </p:cNvSpPr>
            <p:nvPr/>
          </p:nvSpPr>
          <p:spPr bwMode="auto">
            <a:xfrm>
              <a:off x="3016168" y="2886504"/>
              <a:ext cx="29306" cy="5246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238"/>
            <p:cNvSpPr>
              <a:spLocks noChangeShapeType="1"/>
            </p:cNvSpPr>
            <p:nvPr/>
          </p:nvSpPr>
          <p:spPr bwMode="auto">
            <a:xfrm>
              <a:off x="3083401" y="3004093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239"/>
            <p:cNvSpPr>
              <a:spLocks noChangeShapeType="1"/>
            </p:cNvSpPr>
            <p:nvPr/>
          </p:nvSpPr>
          <p:spPr bwMode="auto">
            <a:xfrm>
              <a:off x="3150634" y="3121683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240"/>
            <p:cNvSpPr>
              <a:spLocks noChangeShapeType="1"/>
            </p:cNvSpPr>
            <p:nvPr/>
          </p:nvSpPr>
          <p:spPr bwMode="auto">
            <a:xfrm>
              <a:off x="3217866" y="3239272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Line 241"/>
            <p:cNvSpPr>
              <a:spLocks noChangeShapeType="1"/>
            </p:cNvSpPr>
            <p:nvPr/>
          </p:nvSpPr>
          <p:spPr bwMode="auto">
            <a:xfrm>
              <a:off x="3286823" y="3356861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242"/>
            <p:cNvSpPr>
              <a:spLocks noChangeShapeType="1"/>
            </p:cNvSpPr>
            <p:nvPr/>
          </p:nvSpPr>
          <p:spPr bwMode="auto">
            <a:xfrm>
              <a:off x="3354056" y="3472642"/>
              <a:ext cx="29306" cy="5065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Line 243"/>
            <p:cNvSpPr>
              <a:spLocks noChangeShapeType="1"/>
            </p:cNvSpPr>
            <p:nvPr/>
          </p:nvSpPr>
          <p:spPr bwMode="auto">
            <a:xfrm>
              <a:off x="3421288" y="3590232"/>
              <a:ext cx="27583" cy="4522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Line 244"/>
            <p:cNvSpPr>
              <a:spLocks noChangeShapeType="1"/>
            </p:cNvSpPr>
            <p:nvPr/>
          </p:nvSpPr>
          <p:spPr bwMode="auto">
            <a:xfrm flipH="1">
              <a:off x="2993758" y="2953440"/>
              <a:ext cx="34478" cy="5789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245"/>
            <p:cNvSpPr>
              <a:spLocks noChangeShapeType="1"/>
            </p:cNvSpPr>
            <p:nvPr/>
          </p:nvSpPr>
          <p:spPr bwMode="auto">
            <a:xfrm flipH="1">
              <a:off x="2919630" y="3078265"/>
              <a:ext cx="34478" cy="5789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246"/>
            <p:cNvSpPr>
              <a:spLocks noChangeShapeType="1"/>
            </p:cNvSpPr>
            <p:nvPr/>
          </p:nvSpPr>
          <p:spPr bwMode="auto">
            <a:xfrm flipH="1">
              <a:off x="2845501" y="3204900"/>
              <a:ext cx="34478" cy="5789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247"/>
            <p:cNvSpPr>
              <a:spLocks noChangeShapeType="1"/>
            </p:cNvSpPr>
            <p:nvPr/>
          </p:nvSpPr>
          <p:spPr bwMode="auto">
            <a:xfrm flipH="1">
              <a:off x="2771373" y="3329726"/>
              <a:ext cx="34478" cy="5789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Line 248"/>
            <p:cNvSpPr>
              <a:spLocks noChangeShapeType="1"/>
            </p:cNvSpPr>
            <p:nvPr/>
          </p:nvSpPr>
          <p:spPr bwMode="auto">
            <a:xfrm flipH="1">
              <a:off x="2697245" y="3456360"/>
              <a:ext cx="34478" cy="5789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3" name="Line 249"/>
          <p:cNvSpPr>
            <a:spLocks noChangeShapeType="1"/>
          </p:cNvSpPr>
          <p:nvPr/>
        </p:nvSpPr>
        <p:spPr bwMode="auto">
          <a:xfrm flipH="1">
            <a:off x="6326188" y="9958388"/>
            <a:ext cx="85725" cy="1730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0" name="TextBox 249"/>
          <p:cNvSpPr txBox="1"/>
          <p:nvPr/>
        </p:nvSpPr>
        <p:spPr>
          <a:xfrm>
            <a:off x="3962400" y="48768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Corners are always locked on 1.</a:t>
            </a:r>
          </a:p>
          <a:p>
            <a:r>
              <a:rPr lang="en-US" dirty="0" smtClean="0"/>
              <a:t>Field Safety rolls on top of two…man. </a:t>
            </a:r>
          </a:p>
          <a:p>
            <a:r>
              <a:rPr lang="en-US" dirty="0" smtClean="0"/>
              <a:t>Boundary Safety is high.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5400" smtClean="0">
                <a:solidFill>
                  <a:schemeClr val="accent1"/>
                </a:solidFill>
                <a:latin typeface="Copperplate Gothic Bold" pitchFamily="34" charset="0"/>
              </a:rPr>
              <a:t>15 SPY</a:t>
            </a:r>
          </a:p>
        </p:txBody>
      </p:sp>
      <p:pic>
        <p:nvPicPr>
          <p:cNvPr id="27651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AutoShape 5"/>
          <p:cNvSpPr>
            <a:spLocks noChangeAspect="1" noChangeArrowheads="1" noTextEdit="1"/>
          </p:cNvSpPr>
          <p:nvPr/>
        </p:nvSpPr>
        <p:spPr bwMode="auto">
          <a:xfrm>
            <a:off x="381000" y="1284288"/>
            <a:ext cx="8313738" cy="557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3" name="Group 251"/>
          <p:cNvGrpSpPr>
            <a:grpSpLocks/>
          </p:cNvGrpSpPr>
          <p:nvPr/>
        </p:nvGrpSpPr>
        <p:grpSpPr bwMode="auto">
          <a:xfrm>
            <a:off x="228600" y="990600"/>
            <a:ext cx="8686800" cy="5548313"/>
            <a:chOff x="420015" y="1789116"/>
            <a:chExt cx="7863949" cy="4786412"/>
          </a:xfrm>
        </p:grpSpPr>
        <p:grpSp>
          <p:nvGrpSpPr>
            <p:cNvPr id="27655" name="Group 207"/>
            <p:cNvGrpSpPr>
              <a:grpSpLocks/>
            </p:cNvGrpSpPr>
            <p:nvPr/>
          </p:nvGrpSpPr>
          <p:grpSpPr bwMode="auto">
            <a:xfrm>
              <a:off x="420015" y="1789116"/>
              <a:ext cx="7863949" cy="4786412"/>
              <a:chOff x="394" y="1187"/>
              <a:chExt cx="5039" cy="3067"/>
            </a:xfrm>
          </p:grpSpPr>
          <p:sp>
            <p:nvSpPr>
              <p:cNvPr id="27695" name="Line 7"/>
              <p:cNvSpPr>
                <a:spLocks noChangeShapeType="1"/>
              </p:cNvSpPr>
              <p:nvPr/>
            </p:nvSpPr>
            <p:spPr bwMode="auto">
              <a:xfrm>
                <a:off x="405" y="418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8"/>
              <p:cNvSpPr>
                <a:spLocks noChangeShapeType="1"/>
              </p:cNvSpPr>
              <p:nvPr/>
            </p:nvSpPr>
            <p:spPr bwMode="auto">
              <a:xfrm>
                <a:off x="5364" y="418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Line 9"/>
              <p:cNvSpPr>
                <a:spLocks noChangeShapeType="1"/>
              </p:cNvSpPr>
              <p:nvPr/>
            </p:nvSpPr>
            <p:spPr bwMode="auto">
              <a:xfrm>
                <a:off x="2012" y="418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Line 10"/>
              <p:cNvSpPr>
                <a:spLocks noChangeShapeType="1"/>
              </p:cNvSpPr>
              <p:nvPr/>
            </p:nvSpPr>
            <p:spPr bwMode="auto">
              <a:xfrm>
                <a:off x="3756" y="418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9" name="Line 11"/>
              <p:cNvSpPr>
                <a:spLocks noChangeShapeType="1"/>
              </p:cNvSpPr>
              <p:nvPr/>
            </p:nvSpPr>
            <p:spPr bwMode="auto">
              <a:xfrm>
                <a:off x="405" y="410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0" name="Line 12"/>
              <p:cNvSpPr>
                <a:spLocks noChangeShapeType="1"/>
              </p:cNvSpPr>
              <p:nvPr/>
            </p:nvSpPr>
            <p:spPr bwMode="auto">
              <a:xfrm>
                <a:off x="5364" y="410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1" name="Line 13"/>
              <p:cNvSpPr>
                <a:spLocks noChangeShapeType="1"/>
              </p:cNvSpPr>
              <p:nvPr/>
            </p:nvSpPr>
            <p:spPr bwMode="auto">
              <a:xfrm>
                <a:off x="2012" y="410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2" name="Line 14"/>
              <p:cNvSpPr>
                <a:spLocks noChangeShapeType="1"/>
              </p:cNvSpPr>
              <p:nvPr/>
            </p:nvSpPr>
            <p:spPr bwMode="auto">
              <a:xfrm>
                <a:off x="3756" y="410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3" name="Line 15"/>
              <p:cNvSpPr>
                <a:spLocks noChangeShapeType="1"/>
              </p:cNvSpPr>
              <p:nvPr/>
            </p:nvSpPr>
            <p:spPr bwMode="auto">
              <a:xfrm>
                <a:off x="405" y="402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4" name="Line 16"/>
              <p:cNvSpPr>
                <a:spLocks noChangeShapeType="1"/>
              </p:cNvSpPr>
              <p:nvPr/>
            </p:nvSpPr>
            <p:spPr bwMode="auto">
              <a:xfrm>
                <a:off x="5364" y="402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5" name="Line 17"/>
              <p:cNvSpPr>
                <a:spLocks noChangeShapeType="1"/>
              </p:cNvSpPr>
              <p:nvPr/>
            </p:nvSpPr>
            <p:spPr bwMode="auto">
              <a:xfrm>
                <a:off x="2012" y="402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6" name="Line 18"/>
              <p:cNvSpPr>
                <a:spLocks noChangeShapeType="1"/>
              </p:cNvSpPr>
              <p:nvPr/>
            </p:nvSpPr>
            <p:spPr bwMode="auto">
              <a:xfrm>
                <a:off x="3756" y="4025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7" name="Line 19"/>
              <p:cNvSpPr>
                <a:spLocks noChangeShapeType="1"/>
              </p:cNvSpPr>
              <p:nvPr/>
            </p:nvSpPr>
            <p:spPr bwMode="auto">
              <a:xfrm>
                <a:off x="405" y="3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8" name="Line 20"/>
              <p:cNvSpPr>
                <a:spLocks noChangeShapeType="1"/>
              </p:cNvSpPr>
              <p:nvPr/>
            </p:nvSpPr>
            <p:spPr bwMode="auto">
              <a:xfrm>
                <a:off x="5364" y="3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9" name="Line 21"/>
              <p:cNvSpPr>
                <a:spLocks noChangeShapeType="1"/>
              </p:cNvSpPr>
              <p:nvPr/>
            </p:nvSpPr>
            <p:spPr bwMode="auto">
              <a:xfrm>
                <a:off x="2012" y="3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0" name="Line 22"/>
              <p:cNvSpPr>
                <a:spLocks noChangeShapeType="1"/>
              </p:cNvSpPr>
              <p:nvPr/>
            </p:nvSpPr>
            <p:spPr bwMode="auto">
              <a:xfrm>
                <a:off x="3756" y="395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1" name="Line 23"/>
              <p:cNvSpPr>
                <a:spLocks noChangeShapeType="1"/>
              </p:cNvSpPr>
              <p:nvPr/>
            </p:nvSpPr>
            <p:spPr bwMode="auto">
              <a:xfrm>
                <a:off x="394" y="3873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2" name="Line 24"/>
              <p:cNvSpPr>
                <a:spLocks noChangeShapeType="1"/>
              </p:cNvSpPr>
              <p:nvPr/>
            </p:nvSpPr>
            <p:spPr bwMode="auto">
              <a:xfrm>
                <a:off x="2075" y="3848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3" name="Line 25"/>
              <p:cNvSpPr>
                <a:spLocks noChangeShapeType="1"/>
              </p:cNvSpPr>
              <p:nvPr/>
            </p:nvSpPr>
            <p:spPr bwMode="auto">
              <a:xfrm>
                <a:off x="3756" y="3848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4" name="Line 26"/>
              <p:cNvSpPr>
                <a:spLocks noChangeShapeType="1"/>
              </p:cNvSpPr>
              <p:nvPr/>
            </p:nvSpPr>
            <p:spPr bwMode="auto">
              <a:xfrm>
                <a:off x="405" y="379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5" name="Line 27"/>
              <p:cNvSpPr>
                <a:spLocks noChangeShapeType="1"/>
              </p:cNvSpPr>
              <p:nvPr/>
            </p:nvSpPr>
            <p:spPr bwMode="auto">
              <a:xfrm>
                <a:off x="5364" y="379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6" name="Line 28"/>
              <p:cNvSpPr>
                <a:spLocks noChangeShapeType="1"/>
              </p:cNvSpPr>
              <p:nvPr/>
            </p:nvSpPr>
            <p:spPr bwMode="auto">
              <a:xfrm>
                <a:off x="2012" y="379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7" name="Line 29"/>
              <p:cNvSpPr>
                <a:spLocks noChangeShapeType="1"/>
              </p:cNvSpPr>
              <p:nvPr/>
            </p:nvSpPr>
            <p:spPr bwMode="auto">
              <a:xfrm>
                <a:off x="3756" y="3795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8" name="Line 30"/>
              <p:cNvSpPr>
                <a:spLocks noChangeShapeType="1"/>
              </p:cNvSpPr>
              <p:nvPr/>
            </p:nvSpPr>
            <p:spPr bwMode="auto">
              <a:xfrm>
                <a:off x="405" y="37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9" name="Line 31"/>
              <p:cNvSpPr>
                <a:spLocks noChangeShapeType="1"/>
              </p:cNvSpPr>
              <p:nvPr/>
            </p:nvSpPr>
            <p:spPr bwMode="auto">
              <a:xfrm>
                <a:off x="5364" y="37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0" name="Line 32"/>
              <p:cNvSpPr>
                <a:spLocks noChangeShapeType="1"/>
              </p:cNvSpPr>
              <p:nvPr/>
            </p:nvSpPr>
            <p:spPr bwMode="auto">
              <a:xfrm>
                <a:off x="2012" y="37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1" name="Line 33"/>
              <p:cNvSpPr>
                <a:spLocks noChangeShapeType="1"/>
              </p:cNvSpPr>
              <p:nvPr/>
            </p:nvSpPr>
            <p:spPr bwMode="auto">
              <a:xfrm>
                <a:off x="3756" y="371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2" name="Line 34"/>
              <p:cNvSpPr>
                <a:spLocks noChangeShapeType="1"/>
              </p:cNvSpPr>
              <p:nvPr/>
            </p:nvSpPr>
            <p:spPr bwMode="auto">
              <a:xfrm>
                <a:off x="405" y="3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3" name="Line 35"/>
              <p:cNvSpPr>
                <a:spLocks noChangeShapeType="1"/>
              </p:cNvSpPr>
              <p:nvPr/>
            </p:nvSpPr>
            <p:spPr bwMode="auto">
              <a:xfrm>
                <a:off x="5364" y="3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4" name="Line 36"/>
              <p:cNvSpPr>
                <a:spLocks noChangeShapeType="1"/>
              </p:cNvSpPr>
              <p:nvPr/>
            </p:nvSpPr>
            <p:spPr bwMode="auto">
              <a:xfrm>
                <a:off x="2012" y="3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5" name="Line 37"/>
              <p:cNvSpPr>
                <a:spLocks noChangeShapeType="1"/>
              </p:cNvSpPr>
              <p:nvPr/>
            </p:nvSpPr>
            <p:spPr bwMode="auto">
              <a:xfrm>
                <a:off x="3756" y="364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38"/>
              <p:cNvSpPr>
                <a:spLocks noChangeShapeType="1"/>
              </p:cNvSpPr>
              <p:nvPr/>
            </p:nvSpPr>
            <p:spPr bwMode="auto">
              <a:xfrm>
                <a:off x="405" y="356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7" name="Line 39"/>
              <p:cNvSpPr>
                <a:spLocks noChangeShapeType="1"/>
              </p:cNvSpPr>
              <p:nvPr/>
            </p:nvSpPr>
            <p:spPr bwMode="auto">
              <a:xfrm>
                <a:off x="5364" y="356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8" name="Line 40"/>
              <p:cNvSpPr>
                <a:spLocks noChangeShapeType="1"/>
              </p:cNvSpPr>
              <p:nvPr/>
            </p:nvSpPr>
            <p:spPr bwMode="auto">
              <a:xfrm>
                <a:off x="2012" y="356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9" name="Line 41"/>
              <p:cNvSpPr>
                <a:spLocks noChangeShapeType="1"/>
              </p:cNvSpPr>
              <p:nvPr/>
            </p:nvSpPr>
            <p:spPr bwMode="auto">
              <a:xfrm>
                <a:off x="3756" y="3566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0" name="Rectangle 42"/>
              <p:cNvSpPr>
                <a:spLocks noChangeArrowheads="1"/>
              </p:cNvSpPr>
              <p:nvPr/>
            </p:nvSpPr>
            <p:spPr bwMode="auto">
              <a:xfrm>
                <a:off x="877" y="3516"/>
                <a:ext cx="183" cy="9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1" name="Rectangle 43"/>
              <p:cNvSpPr>
                <a:spLocks noChangeArrowheads="1"/>
              </p:cNvSpPr>
              <p:nvPr/>
            </p:nvSpPr>
            <p:spPr bwMode="auto">
              <a:xfrm>
                <a:off x="908" y="3541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2" name="Freeform 44"/>
              <p:cNvSpPr>
                <a:spLocks/>
              </p:cNvSpPr>
              <p:nvPr/>
            </p:nvSpPr>
            <p:spPr bwMode="auto">
              <a:xfrm>
                <a:off x="4767" y="3516"/>
                <a:ext cx="183" cy="99"/>
              </a:xfrm>
              <a:custGeom>
                <a:avLst/>
                <a:gdLst>
                  <a:gd name="T0" fmla="*/ 0 w 540"/>
                  <a:gd name="T1" fmla="*/ 0 h 360"/>
                  <a:gd name="T2" fmla="*/ 3 w 540"/>
                  <a:gd name="T3" fmla="*/ 0 h 360"/>
                  <a:gd name="T4" fmla="*/ 3 w 540"/>
                  <a:gd name="T5" fmla="*/ 6 h 360"/>
                  <a:gd name="T6" fmla="*/ 9 w 540"/>
                  <a:gd name="T7" fmla="*/ 6 h 360"/>
                  <a:gd name="T8" fmla="*/ 9 w 540"/>
                  <a:gd name="T9" fmla="*/ 0 h 360"/>
                  <a:gd name="T10" fmla="*/ 21 w 540"/>
                  <a:gd name="T11" fmla="*/ 0 h 360"/>
                  <a:gd name="T12" fmla="*/ 21 w 540"/>
                  <a:gd name="T13" fmla="*/ 7 h 360"/>
                  <a:gd name="T14" fmla="*/ 18 w 540"/>
                  <a:gd name="T15" fmla="*/ 7 h 360"/>
                  <a:gd name="T16" fmla="*/ 18 w 540"/>
                  <a:gd name="T17" fmla="*/ 2 h 360"/>
                  <a:gd name="T18" fmla="*/ 12 w 540"/>
                  <a:gd name="T19" fmla="*/ 2 h 360"/>
                  <a:gd name="T20" fmla="*/ 12 w 540"/>
                  <a:gd name="T21" fmla="*/ 7 h 360"/>
                  <a:gd name="T22" fmla="*/ 0 w 540"/>
                  <a:gd name="T23" fmla="*/ 7 h 360"/>
                  <a:gd name="T24" fmla="*/ 0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0" y="0"/>
                    </a:moveTo>
                    <a:lnTo>
                      <a:pt x="90" y="0"/>
                    </a:lnTo>
                    <a:lnTo>
                      <a:pt x="90" y="270"/>
                    </a:lnTo>
                    <a:lnTo>
                      <a:pt x="225" y="270"/>
                    </a:lnTo>
                    <a:lnTo>
                      <a:pt x="225" y="0"/>
                    </a:lnTo>
                    <a:lnTo>
                      <a:pt x="540" y="0"/>
                    </a:lnTo>
                    <a:lnTo>
                      <a:pt x="540" y="360"/>
                    </a:lnTo>
                    <a:lnTo>
                      <a:pt x="450" y="360"/>
                    </a:lnTo>
                    <a:lnTo>
                      <a:pt x="450" y="90"/>
                    </a:lnTo>
                    <a:lnTo>
                      <a:pt x="315" y="90"/>
                    </a:lnTo>
                    <a:lnTo>
                      <a:pt x="315" y="360"/>
                    </a:lnTo>
                    <a:lnTo>
                      <a:pt x="0" y="36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3" name="Line 45"/>
              <p:cNvSpPr>
                <a:spLocks noChangeShapeType="1"/>
              </p:cNvSpPr>
              <p:nvPr/>
            </p:nvSpPr>
            <p:spPr bwMode="auto">
              <a:xfrm>
                <a:off x="394" y="3488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4" name="Line 46"/>
              <p:cNvSpPr>
                <a:spLocks noChangeShapeType="1"/>
              </p:cNvSpPr>
              <p:nvPr/>
            </p:nvSpPr>
            <p:spPr bwMode="auto">
              <a:xfrm>
                <a:off x="2075" y="3463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5" name="Line 47"/>
              <p:cNvSpPr>
                <a:spLocks noChangeShapeType="1"/>
              </p:cNvSpPr>
              <p:nvPr/>
            </p:nvSpPr>
            <p:spPr bwMode="auto">
              <a:xfrm>
                <a:off x="3756" y="3463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Line 48"/>
              <p:cNvSpPr>
                <a:spLocks noChangeShapeType="1"/>
              </p:cNvSpPr>
              <p:nvPr/>
            </p:nvSpPr>
            <p:spPr bwMode="auto">
              <a:xfrm>
                <a:off x="405" y="3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7" name="Line 49"/>
              <p:cNvSpPr>
                <a:spLocks noChangeShapeType="1"/>
              </p:cNvSpPr>
              <p:nvPr/>
            </p:nvSpPr>
            <p:spPr bwMode="auto">
              <a:xfrm>
                <a:off x="5364" y="3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8" name="Line 50"/>
              <p:cNvSpPr>
                <a:spLocks noChangeShapeType="1"/>
              </p:cNvSpPr>
              <p:nvPr/>
            </p:nvSpPr>
            <p:spPr bwMode="auto">
              <a:xfrm>
                <a:off x="2012" y="3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9" name="Line 51"/>
              <p:cNvSpPr>
                <a:spLocks noChangeShapeType="1"/>
              </p:cNvSpPr>
              <p:nvPr/>
            </p:nvSpPr>
            <p:spPr bwMode="auto">
              <a:xfrm>
                <a:off x="3756" y="3414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0" name="Freeform 52"/>
              <p:cNvSpPr>
                <a:spLocks/>
              </p:cNvSpPr>
              <p:nvPr/>
            </p:nvSpPr>
            <p:spPr bwMode="auto">
              <a:xfrm>
                <a:off x="877" y="3365"/>
                <a:ext cx="183" cy="98"/>
              </a:xfrm>
              <a:custGeom>
                <a:avLst/>
                <a:gdLst>
                  <a:gd name="T0" fmla="*/ 9 w 540"/>
                  <a:gd name="T1" fmla="*/ 0 h 360"/>
                  <a:gd name="T2" fmla="*/ 21 w 540"/>
                  <a:gd name="T3" fmla="*/ 0 h 360"/>
                  <a:gd name="T4" fmla="*/ 21 w 540"/>
                  <a:gd name="T5" fmla="*/ 7 h 360"/>
                  <a:gd name="T6" fmla="*/ 18 w 540"/>
                  <a:gd name="T7" fmla="*/ 7 h 360"/>
                  <a:gd name="T8" fmla="*/ 18 w 540"/>
                  <a:gd name="T9" fmla="*/ 2 h 360"/>
                  <a:gd name="T10" fmla="*/ 12 w 540"/>
                  <a:gd name="T11" fmla="*/ 2 h 360"/>
                  <a:gd name="T12" fmla="*/ 12 w 540"/>
                  <a:gd name="T13" fmla="*/ 7 h 360"/>
                  <a:gd name="T14" fmla="*/ 0 w 540"/>
                  <a:gd name="T15" fmla="*/ 7 h 360"/>
                  <a:gd name="T16" fmla="*/ 0 w 540"/>
                  <a:gd name="T17" fmla="*/ 0 h 360"/>
                  <a:gd name="T18" fmla="*/ 3 w 540"/>
                  <a:gd name="T19" fmla="*/ 0 h 360"/>
                  <a:gd name="T20" fmla="*/ 3 w 540"/>
                  <a:gd name="T21" fmla="*/ 5 h 360"/>
                  <a:gd name="T22" fmla="*/ 9 w 540"/>
                  <a:gd name="T23" fmla="*/ 5 h 360"/>
                  <a:gd name="T24" fmla="*/ 9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225" y="0"/>
                    </a:moveTo>
                    <a:lnTo>
                      <a:pt x="540" y="0"/>
                    </a:lnTo>
                    <a:lnTo>
                      <a:pt x="540" y="360"/>
                    </a:lnTo>
                    <a:lnTo>
                      <a:pt x="450" y="360"/>
                    </a:lnTo>
                    <a:lnTo>
                      <a:pt x="450" y="90"/>
                    </a:lnTo>
                    <a:lnTo>
                      <a:pt x="315" y="90"/>
                    </a:lnTo>
                    <a:lnTo>
                      <a:pt x="315" y="360"/>
                    </a:lnTo>
                    <a:lnTo>
                      <a:pt x="0" y="360"/>
                    </a:lnTo>
                    <a:lnTo>
                      <a:pt x="0" y="0"/>
                    </a:lnTo>
                    <a:lnTo>
                      <a:pt x="90" y="0"/>
                    </a:lnTo>
                    <a:lnTo>
                      <a:pt x="90" y="270"/>
                    </a:lnTo>
                    <a:lnTo>
                      <a:pt x="225" y="270"/>
                    </a:lnTo>
                    <a:lnTo>
                      <a:pt x="225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1" name="Rectangle 53"/>
              <p:cNvSpPr>
                <a:spLocks noChangeArrowheads="1"/>
              </p:cNvSpPr>
              <p:nvPr/>
            </p:nvSpPr>
            <p:spPr bwMode="auto">
              <a:xfrm>
                <a:off x="4767" y="3365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2" name="Rectangle 54"/>
              <p:cNvSpPr>
                <a:spLocks noChangeArrowheads="1"/>
              </p:cNvSpPr>
              <p:nvPr/>
            </p:nvSpPr>
            <p:spPr bwMode="auto">
              <a:xfrm>
                <a:off x="4797" y="3389"/>
                <a:ext cx="122" cy="50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3" name="Line 55"/>
              <p:cNvSpPr>
                <a:spLocks noChangeShapeType="1"/>
              </p:cNvSpPr>
              <p:nvPr/>
            </p:nvSpPr>
            <p:spPr bwMode="auto">
              <a:xfrm>
                <a:off x="405" y="333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Line 56"/>
              <p:cNvSpPr>
                <a:spLocks noChangeShapeType="1"/>
              </p:cNvSpPr>
              <p:nvPr/>
            </p:nvSpPr>
            <p:spPr bwMode="auto">
              <a:xfrm>
                <a:off x="5364" y="333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5" name="Line 57"/>
              <p:cNvSpPr>
                <a:spLocks noChangeShapeType="1"/>
              </p:cNvSpPr>
              <p:nvPr/>
            </p:nvSpPr>
            <p:spPr bwMode="auto">
              <a:xfrm>
                <a:off x="2012" y="333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6" name="Line 58"/>
              <p:cNvSpPr>
                <a:spLocks noChangeShapeType="1"/>
              </p:cNvSpPr>
              <p:nvPr/>
            </p:nvSpPr>
            <p:spPr bwMode="auto">
              <a:xfrm>
                <a:off x="3756" y="3336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7" name="Line 59"/>
              <p:cNvSpPr>
                <a:spLocks noChangeShapeType="1"/>
              </p:cNvSpPr>
              <p:nvPr/>
            </p:nvSpPr>
            <p:spPr bwMode="auto">
              <a:xfrm>
                <a:off x="405" y="325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8" name="Line 60"/>
              <p:cNvSpPr>
                <a:spLocks noChangeShapeType="1"/>
              </p:cNvSpPr>
              <p:nvPr/>
            </p:nvSpPr>
            <p:spPr bwMode="auto">
              <a:xfrm>
                <a:off x="5364" y="325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9" name="Line 61"/>
              <p:cNvSpPr>
                <a:spLocks noChangeShapeType="1"/>
              </p:cNvSpPr>
              <p:nvPr/>
            </p:nvSpPr>
            <p:spPr bwMode="auto">
              <a:xfrm>
                <a:off x="2012" y="325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0" name="Line 62"/>
              <p:cNvSpPr>
                <a:spLocks noChangeShapeType="1"/>
              </p:cNvSpPr>
              <p:nvPr/>
            </p:nvSpPr>
            <p:spPr bwMode="auto">
              <a:xfrm>
                <a:off x="3756" y="3258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1" name="Line 63"/>
              <p:cNvSpPr>
                <a:spLocks noChangeShapeType="1"/>
              </p:cNvSpPr>
              <p:nvPr/>
            </p:nvSpPr>
            <p:spPr bwMode="auto">
              <a:xfrm>
                <a:off x="405" y="318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2" name="Line 64"/>
              <p:cNvSpPr>
                <a:spLocks noChangeShapeType="1"/>
              </p:cNvSpPr>
              <p:nvPr/>
            </p:nvSpPr>
            <p:spPr bwMode="auto">
              <a:xfrm>
                <a:off x="5364" y="318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3" name="Line 65"/>
              <p:cNvSpPr>
                <a:spLocks noChangeShapeType="1"/>
              </p:cNvSpPr>
              <p:nvPr/>
            </p:nvSpPr>
            <p:spPr bwMode="auto">
              <a:xfrm>
                <a:off x="2012" y="318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4" name="Line 66"/>
              <p:cNvSpPr>
                <a:spLocks noChangeShapeType="1"/>
              </p:cNvSpPr>
              <p:nvPr/>
            </p:nvSpPr>
            <p:spPr bwMode="auto">
              <a:xfrm>
                <a:off x="3756" y="3180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5" name="Line 67"/>
              <p:cNvSpPr>
                <a:spLocks noChangeShapeType="1"/>
              </p:cNvSpPr>
              <p:nvPr/>
            </p:nvSpPr>
            <p:spPr bwMode="auto">
              <a:xfrm>
                <a:off x="394" y="3106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6" name="Line 68"/>
              <p:cNvSpPr>
                <a:spLocks noChangeShapeType="1"/>
              </p:cNvSpPr>
              <p:nvPr/>
            </p:nvSpPr>
            <p:spPr bwMode="auto">
              <a:xfrm>
                <a:off x="2075" y="3082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7" name="Line 69"/>
              <p:cNvSpPr>
                <a:spLocks noChangeShapeType="1"/>
              </p:cNvSpPr>
              <p:nvPr/>
            </p:nvSpPr>
            <p:spPr bwMode="auto">
              <a:xfrm>
                <a:off x="3756" y="3082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8" name="Line 70"/>
              <p:cNvSpPr>
                <a:spLocks noChangeShapeType="1"/>
              </p:cNvSpPr>
              <p:nvPr/>
            </p:nvSpPr>
            <p:spPr bwMode="auto">
              <a:xfrm>
                <a:off x="405" y="302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9" name="Line 71"/>
              <p:cNvSpPr>
                <a:spLocks noChangeShapeType="1"/>
              </p:cNvSpPr>
              <p:nvPr/>
            </p:nvSpPr>
            <p:spPr bwMode="auto">
              <a:xfrm>
                <a:off x="5364" y="302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0" name="Line 72"/>
              <p:cNvSpPr>
                <a:spLocks noChangeShapeType="1"/>
              </p:cNvSpPr>
              <p:nvPr/>
            </p:nvSpPr>
            <p:spPr bwMode="auto">
              <a:xfrm>
                <a:off x="2012" y="302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1" name="Line 73"/>
              <p:cNvSpPr>
                <a:spLocks noChangeShapeType="1"/>
              </p:cNvSpPr>
              <p:nvPr/>
            </p:nvSpPr>
            <p:spPr bwMode="auto">
              <a:xfrm>
                <a:off x="3756" y="3029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2" name="Line 74"/>
              <p:cNvSpPr>
                <a:spLocks noChangeShapeType="1"/>
              </p:cNvSpPr>
              <p:nvPr/>
            </p:nvSpPr>
            <p:spPr bwMode="auto">
              <a:xfrm>
                <a:off x="405" y="2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3" name="Line 75"/>
              <p:cNvSpPr>
                <a:spLocks noChangeShapeType="1"/>
              </p:cNvSpPr>
              <p:nvPr/>
            </p:nvSpPr>
            <p:spPr bwMode="auto">
              <a:xfrm>
                <a:off x="5364" y="2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4" name="Line 76"/>
              <p:cNvSpPr>
                <a:spLocks noChangeShapeType="1"/>
              </p:cNvSpPr>
              <p:nvPr/>
            </p:nvSpPr>
            <p:spPr bwMode="auto">
              <a:xfrm>
                <a:off x="2012" y="295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5" name="Line 77"/>
              <p:cNvSpPr>
                <a:spLocks noChangeShapeType="1"/>
              </p:cNvSpPr>
              <p:nvPr/>
            </p:nvSpPr>
            <p:spPr bwMode="auto">
              <a:xfrm>
                <a:off x="3756" y="295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6" name="Line 78"/>
              <p:cNvSpPr>
                <a:spLocks noChangeShapeType="1"/>
              </p:cNvSpPr>
              <p:nvPr/>
            </p:nvSpPr>
            <p:spPr bwMode="auto">
              <a:xfrm>
                <a:off x="405" y="287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7" name="Line 79"/>
              <p:cNvSpPr>
                <a:spLocks noChangeShapeType="1"/>
              </p:cNvSpPr>
              <p:nvPr/>
            </p:nvSpPr>
            <p:spPr bwMode="auto">
              <a:xfrm>
                <a:off x="5364" y="287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8" name="Line 80"/>
              <p:cNvSpPr>
                <a:spLocks noChangeShapeType="1"/>
              </p:cNvSpPr>
              <p:nvPr/>
            </p:nvSpPr>
            <p:spPr bwMode="auto">
              <a:xfrm>
                <a:off x="2012" y="287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9" name="Line 81"/>
              <p:cNvSpPr>
                <a:spLocks noChangeShapeType="1"/>
              </p:cNvSpPr>
              <p:nvPr/>
            </p:nvSpPr>
            <p:spPr bwMode="auto">
              <a:xfrm>
                <a:off x="3756" y="287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0" name="Line 82"/>
              <p:cNvSpPr>
                <a:spLocks noChangeShapeType="1"/>
              </p:cNvSpPr>
              <p:nvPr/>
            </p:nvSpPr>
            <p:spPr bwMode="auto">
              <a:xfrm>
                <a:off x="405" y="2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1" name="Line 83"/>
              <p:cNvSpPr>
                <a:spLocks noChangeShapeType="1"/>
              </p:cNvSpPr>
              <p:nvPr/>
            </p:nvSpPr>
            <p:spPr bwMode="auto">
              <a:xfrm>
                <a:off x="5364" y="2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2" name="Line 84"/>
              <p:cNvSpPr>
                <a:spLocks noChangeShapeType="1"/>
              </p:cNvSpPr>
              <p:nvPr/>
            </p:nvSpPr>
            <p:spPr bwMode="auto">
              <a:xfrm>
                <a:off x="2012" y="2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3" name="Line 85"/>
              <p:cNvSpPr>
                <a:spLocks noChangeShapeType="1"/>
              </p:cNvSpPr>
              <p:nvPr/>
            </p:nvSpPr>
            <p:spPr bwMode="auto">
              <a:xfrm>
                <a:off x="3756" y="2799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4" name="Rectangle 86"/>
              <p:cNvSpPr>
                <a:spLocks noChangeArrowheads="1"/>
              </p:cNvSpPr>
              <p:nvPr/>
            </p:nvSpPr>
            <p:spPr bwMode="auto">
              <a:xfrm>
                <a:off x="877" y="2750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5" name="Rectangle 87"/>
              <p:cNvSpPr>
                <a:spLocks noChangeArrowheads="1"/>
              </p:cNvSpPr>
              <p:nvPr/>
            </p:nvSpPr>
            <p:spPr bwMode="auto">
              <a:xfrm>
                <a:off x="908" y="2774"/>
                <a:ext cx="122" cy="50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6" name="Freeform 88"/>
              <p:cNvSpPr>
                <a:spLocks/>
              </p:cNvSpPr>
              <p:nvPr/>
            </p:nvSpPr>
            <p:spPr bwMode="auto">
              <a:xfrm>
                <a:off x="4767" y="2750"/>
                <a:ext cx="183" cy="98"/>
              </a:xfrm>
              <a:custGeom>
                <a:avLst/>
                <a:gdLst>
                  <a:gd name="T0" fmla="*/ 0 w 540"/>
                  <a:gd name="T1" fmla="*/ 0 h 360"/>
                  <a:gd name="T2" fmla="*/ 21 w 540"/>
                  <a:gd name="T3" fmla="*/ 0 h 360"/>
                  <a:gd name="T4" fmla="*/ 21 w 540"/>
                  <a:gd name="T5" fmla="*/ 2 h 360"/>
                  <a:gd name="T6" fmla="*/ 12 w 540"/>
                  <a:gd name="T7" fmla="*/ 2 h 360"/>
                  <a:gd name="T8" fmla="*/ 12 w 540"/>
                  <a:gd name="T9" fmla="*/ 7 h 360"/>
                  <a:gd name="T10" fmla="*/ 0 w 540"/>
                  <a:gd name="T11" fmla="*/ 7 h 360"/>
                  <a:gd name="T12" fmla="*/ 0 w 540"/>
                  <a:gd name="T13" fmla="*/ 5 h 360"/>
                  <a:gd name="T14" fmla="*/ 9 w 540"/>
                  <a:gd name="T15" fmla="*/ 5 h 360"/>
                  <a:gd name="T16" fmla="*/ 9 w 540"/>
                  <a:gd name="T17" fmla="*/ 2 h 360"/>
                  <a:gd name="T18" fmla="*/ 0 w 540"/>
                  <a:gd name="T19" fmla="*/ 2 h 360"/>
                  <a:gd name="T20" fmla="*/ 0 w 540"/>
                  <a:gd name="T21" fmla="*/ 0 h 3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40"/>
                  <a:gd name="T34" fmla="*/ 0 h 360"/>
                  <a:gd name="T35" fmla="*/ 540 w 540"/>
                  <a:gd name="T36" fmla="*/ 360 h 3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40" h="360">
                    <a:moveTo>
                      <a:pt x="0" y="0"/>
                    </a:moveTo>
                    <a:lnTo>
                      <a:pt x="540" y="0"/>
                    </a:lnTo>
                    <a:lnTo>
                      <a:pt x="540" y="90"/>
                    </a:lnTo>
                    <a:lnTo>
                      <a:pt x="315" y="90"/>
                    </a:lnTo>
                    <a:lnTo>
                      <a:pt x="315" y="360"/>
                    </a:lnTo>
                    <a:lnTo>
                      <a:pt x="0" y="360"/>
                    </a:lnTo>
                    <a:lnTo>
                      <a:pt x="0" y="270"/>
                    </a:lnTo>
                    <a:lnTo>
                      <a:pt x="225" y="270"/>
                    </a:lnTo>
                    <a:lnTo>
                      <a:pt x="225" y="90"/>
                    </a:lnTo>
                    <a:lnTo>
                      <a:pt x="0" y="9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7" name="Line 89"/>
              <p:cNvSpPr>
                <a:spLocks noChangeShapeType="1"/>
              </p:cNvSpPr>
              <p:nvPr/>
            </p:nvSpPr>
            <p:spPr bwMode="auto">
              <a:xfrm>
                <a:off x="394" y="2721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8" name="Line 90"/>
              <p:cNvSpPr>
                <a:spLocks noChangeShapeType="1"/>
              </p:cNvSpPr>
              <p:nvPr/>
            </p:nvSpPr>
            <p:spPr bwMode="auto">
              <a:xfrm>
                <a:off x="2075" y="2696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9" name="Line 91"/>
              <p:cNvSpPr>
                <a:spLocks noChangeShapeType="1"/>
              </p:cNvSpPr>
              <p:nvPr/>
            </p:nvSpPr>
            <p:spPr bwMode="auto">
              <a:xfrm>
                <a:off x="3756" y="2696"/>
                <a:ext cx="1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0" name="Line 92"/>
              <p:cNvSpPr>
                <a:spLocks noChangeShapeType="1"/>
              </p:cNvSpPr>
              <p:nvPr/>
            </p:nvSpPr>
            <p:spPr bwMode="auto">
              <a:xfrm>
                <a:off x="405" y="2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1" name="Line 93"/>
              <p:cNvSpPr>
                <a:spLocks noChangeShapeType="1"/>
              </p:cNvSpPr>
              <p:nvPr/>
            </p:nvSpPr>
            <p:spPr bwMode="auto">
              <a:xfrm>
                <a:off x="5364" y="2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2" name="Line 94"/>
              <p:cNvSpPr>
                <a:spLocks noChangeShapeType="1"/>
              </p:cNvSpPr>
              <p:nvPr/>
            </p:nvSpPr>
            <p:spPr bwMode="auto">
              <a:xfrm>
                <a:off x="2012" y="2643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3" name="Line 95"/>
              <p:cNvSpPr>
                <a:spLocks noChangeShapeType="1"/>
              </p:cNvSpPr>
              <p:nvPr/>
            </p:nvSpPr>
            <p:spPr bwMode="auto">
              <a:xfrm>
                <a:off x="3756" y="2643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4" name="Freeform 96"/>
              <p:cNvSpPr>
                <a:spLocks/>
              </p:cNvSpPr>
              <p:nvPr/>
            </p:nvSpPr>
            <p:spPr bwMode="auto">
              <a:xfrm>
                <a:off x="877" y="2594"/>
                <a:ext cx="183" cy="98"/>
              </a:xfrm>
              <a:custGeom>
                <a:avLst/>
                <a:gdLst>
                  <a:gd name="T0" fmla="*/ 9 w 540"/>
                  <a:gd name="T1" fmla="*/ 0 h 360"/>
                  <a:gd name="T2" fmla="*/ 21 w 540"/>
                  <a:gd name="T3" fmla="*/ 0 h 360"/>
                  <a:gd name="T4" fmla="*/ 21 w 540"/>
                  <a:gd name="T5" fmla="*/ 2 h 360"/>
                  <a:gd name="T6" fmla="*/ 12 w 540"/>
                  <a:gd name="T7" fmla="*/ 2 h 360"/>
                  <a:gd name="T8" fmla="*/ 12 w 540"/>
                  <a:gd name="T9" fmla="*/ 5 h 360"/>
                  <a:gd name="T10" fmla="*/ 21 w 540"/>
                  <a:gd name="T11" fmla="*/ 5 h 360"/>
                  <a:gd name="T12" fmla="*/ 21 w 540"/>
                  <a:gd name="T13" fmla="*/ 7 h 360"/>
                  <a:gd name="T14" fmla="*/ 0 w 540"/>
                  <a:gd name="T15" fmla="*/ 7 h 360"/>
                  <a:gd name="T16" fmla="*/ 0 w 540"/>
                  <a:gd name="T17" fmla="*/ 5 h 360"/>
                  <a:gd name="T18" fmla="*/ 9 w 540"/>
                  <a:gd name="T19" fmla="*/ 5 h 360"/>
                  <a:gd name="T20" fmla="*/ 9 w 540"/>
                  <a:gd name="T21" fmla="*/ 0 h 36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40"/>
                  <a:gd name="T34" fmla="*/ 0 h 360"/>
                  <a:gd name="T35" fmla="*/ 540 w 540"/>
                  <a:gd name="T36" fmla="*/ 360 h 36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40" h="360">
                    <a:moveTo>
                      <a:pt x="225" y="0"/>
                    </a:moveTo>
                    <a:lnTo>
                      <a:pt x="540" y="0"/>
                    </a:lnTo>
                    <a:lnTo>
                      <a:pt x="540" y="90"/>
                    </a:lnTo>
                    <a:lnTo>
                      <a:pt x="315" y="90"/>
                    </a:lnTo>
                    <a:lnTo>
                      <a:pt x="315" y="270"/>
                    </a:lnTo>
                    <a:lnTo>
                      <a:pt x="540" y="270"/>
                    </a:lnTo>
                    <a:lnTo>
                      <a:pt x="540" y="360"/>
                    </a:lnTo>
                    <a:lnTo>
                      <a:pt x="0" y="360"/>
                    </a:lnTo>
                    <a:lnTo>
                      <a:pt x="0" y="270"/>
                    </a:lnTo>
                    <a:lnTo>
                      <a:pt x="225" y="270"/>
                    </a:lnTo>
                    <a:lnTo>
                      <a:pt x="225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5" name="Rectangle 97"/>
              <p:cNvSpPr>
                <a:spLocks noChangeArrowheads="1"/>
              </p:cNvSpPr>
              <p:nvPr/>
            </p:nvSpPr>
            <p:spPr bwMode="auto">
              <a:xfrm>
                <a:off x="4767" y="2594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6" name="Rectangle 98"/>
              <p:cNvSpPr>
                <a:spLocks noChangeArrowheads="1"/>
              </p:cNvSpPr>
              <p:nvPr/>
            </p:nvSpPr>
            <p:spPr bwMode="auto">
              <a:xfrm>
                <a:off x="4797" y="2619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7" name="Freeform 99"/>
              <p:cNvSpPr>
                <a:spLocks/>
              </p:cNvSpPr>
              <p:nvPr/>
            </p:nvSpPr>
            <p:spPr bwMode="auto">
              <a:xfrm>
                <a:off x="973" y="2508"/>
                <a:ext cx="48" cy="74"/>
              </a:xfrm>
              <a:custGeom>
                <a:avLst/>
                <a:gdLst>
                  <a:gd name="T0" fmla="*/ 5 w 140"/>
                  <a:gd name="T1" fmla="*/ 5 h 270"/>
                  <a:gd name="T2" fmla="*/ 0 w 140"/>
                  <a:gd name="T3" fmla="*/ 5 h 270"/>
                  <a:gd name="T4" fmla="*/ 3 w 140"/>
                  <a:gd name="T5" fmla="*/ 0 h 270"/>
                  <a:gd name="T6" fmla="*/ 5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140" y="270"/>
                    </a:moveTo>
                    <a:lnTo>
                      <a:pt x="0" y="270"/>
                    </a:lnTo>
                    <a:lnTo>
                      <a:pt x="70" y="0"/>
                    </a:lnTo>
                    <a:lnTo>
                      <a:pt x="14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8" name="Freeform 100"/>
              <p:cNvSpPr>
                <a:spLocks/>
              </p:cNvSpPr>
              <p:nvPr/>
            </p:nvSpPr>
            <p:spPr bwMode="auto">
              <a:xfrm>
                <a:off x="4806" y="2508"/>
                <a:ext cx="48" cy="74"/>
              </a:xfrm>
              <a:custGeom>
                <a:avLst/>
                <a:gdLst>
                  <a:gd name="T0" fmla="*/ 0 w 140"/>
                  <a:gd name="T1" fmla="*/ 5 h 270"/>
                  <a:gd name="T2" fmla="*/ 5 w 140"/>
                  <a:gd name="T3" fmla="*/ 5 h 270"/>
                  <a:gd name="T4" fmla="*/ 3 w 140"/>
                  <a:gd name="T5" fmla="*/ 0 h 270"/>
                  <a:gd name="T6" fmla="*/ 0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0" y="270"/>
                    </a:moveTo>
                    <a:lnTo>
                      <a:pt x="140" y="270"/>
                    </a:lnTo>
                    <a:lnTo>
                      <a:pt x="70" y="0"/>
                    </a:lnTo>
                    <a:lnTo>
                      <a:pt x="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9" name="Line 101"/>
              <p:cNvSpPr>
                <a:spLocks noChangeShapeType="1"/>
              </p:cNvSpPr>
              <p:nvPr/>
            </p:nvSpPr>
            <p:spPr bwMode="auto">
              <a:xfrm>
                <a:off x="405" y="256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0" name="Line 102"/>
              <p:cNvSpPr>
                <a:spLocks noChangeShapeType="1"/>
              </p:cNvSpPr>
              <p:nvPr/>
            </p:nvSpPr>
            <p:spPr bwMode="auto">
              <a:xfrm>
                <a:off x="5364" y="256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1" name="Line 103"/>
              <p:cNvSpPr>
                <a:spLocks noChangeShapeType="1"/>
              </p:cNvSpPr>
              <p:nvPr/>
            </p:nvSpPr>
            <p:spPr bwMode="auto">
              <a:xfrm>
                <a:off x="2012" y="2565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2" name="Line 104"/>
              <p:cNvSpPr>
                <a:spLocks noChangeShapeType="1"/>
              </p:cNvSpPr>
              <p:nvPr/>
            </p:nvSpPr>
            <p:spPr bwMode="auto">
              <a:xfrm>
                <a:off x="3756" y="2565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3" name="Line 105"/>
              <p:cNvSpPr>
                <a:spLocks noChangeShapeType="1"/>
              </p:cNvSpPr>
              <p:nvPr/>
            </p:nvSpPr>
            <p:spPr bwMode="auto">
              <a:xfrm>
                <a:off x="405" y="249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4" name="Line 106"/>
              <p:cNvSpPr>
                <a:spLocks noChangeShapeType="1"/>
              </p:cNvSpPr>
              <p:nvPr/>
            </p:nvSpPr>
            <p:spPr bwMode="auto">
              <a:xfrm>
                <a:off x="5364" y="249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5" name="Line 107"/>
              <p:cNvSpPr>
                <a:spLocks noChangeShapeType="1"/>
              </p:cNvSpPr>
              <p:nvPr/>
            </p:nvSpPr>
            <p:spPr bwMode="auto">
              <a:xfrm>
                <a:off x="2012" y="249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6" name="Line 108"/>
              <p:cNvSpPr>
                <a:spLocks noChangeShapeType="1"/>
              </p:cNvSpPr>
              <p:nvPr/>
            </p:nvSpPr>
            <p:spPr bwMode="auto">
              <a:xfrm>
                <a:off x="3756" y="2492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7" name="Line 109"/>
              <p:cNvSpPr>
                <a:spLocks noChangeShapeType="1"/>
              </p:cNvSpPr>
              <p:nvPr/>
            </p:nvSpPr>
            <p:spPr bwMode="auto">
              <a:xfrm>
                <a:off x="405" y="2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8" name="Line 110"/>
              <p:cNvSpPr>
                <a:spLocks noChangeShapeType="1"/>
              </p:cNvSpPr>
              <p:nvPr/>
            </p:nvSpPr>
            <p:spPr bwMode="auto">
              <a:xfrm>
                <a:off x="5364" y="2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99" name="Line 111"/>
              <p:cNvSpPr>
                <a:spLocks noChangeShapeType="1"/>
              </p:cNvSpPr>
              <p:nvPr/>
            </p:nvSpPr>
            <p:spPr bwMode="auto">
              <a:xfrm>
                <a:off x="2012" y="241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0" name="Line 112"/>
              <p:cNvSpPr>
                <a:spLocks noChangeShapeType="1"/>
              </p:cNvSpPr>
              <p:nvPr/>
            </p:nvSpPr>
            <p:spPr bwMode="auto">
              <a:xfrm>
                <a:off x="3756" y="2414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1" name="Line 113"/>
              <p:cNvSpPr>
                <a:spLocks noChangeShapeType="1"/>
              </p:cNvSpPr>
              <p:nvPr/>
            </p:nvSpPr>
            <p:spPr bwMode="auto">
              <a:xfrm>
                <a:off x="394" y="2336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2" name="Line 114"/>
              <p:cNvSpPr>
                <a:spLocks noChangeShapeType="1"/>
              </p:cNvSpPr>
              <p:nvPr/>
            </p:nvSpPr>
            <p:spPr bwMode="auto">
              <a:xfrm>
                <a:off x="2075" y="2311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3" name="Line 115"/>
              <p:cNvSpPr>
                <a:spLocks noChangeShapeType="1"/>
              </p:cNvSpPr>
              <p:nvPr/>
            </p:nvSpPr>
            <p:spPr bwMode="auto">
              <a:xfrm>
                <a:off x="3756" y="2311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4" name="Line 116"/>
              <p:cNvSpPr>
                <a:spLocks noChangeShapeType="1"/>
              </p:cNvSpPr>
              <p:nvPr/>
            </p:nvSpPr>
            <p:spPr bwMode="auto">
              <a:xfrm>
                <a:off x="405" y="2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5" name="Line 117"/>
              <p:cNvSpPr>
                <a:spLocks noChangeShapeType="1"/>
              </p:cNvSpPr>
              <p:nvPr/>
            </p:nvSpPr>
            <p:spPr bwMode="auto">
              <a:xfrm>
                <a:off x="5364" y="2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6" name="Line 118"/>
              <p:cNvSpPr>
                <a:spLocks noChangeShapeType="1"/>
              </p:cNvSpPr>
              <p:nvPr/>
            </p:nvSpPr>
            <p:spPr bwMode="auto">
              <a:xfrm>
                <a:off x="2012" y="2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7" name="Line 119"/>
              <p:cNvSpPr>
                <a:spLocks noChangeShapeType="1"/>
              </p:cNvSpPr>
              <p:nvPr/>
            </p:nvSpPr>
            <p:spPr bwMode="auto">
              <a:xfrm>
                <a:off x="3756" y="2262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8" name="Line 120"/>
              <p:cNvSpPr>
                <a:spLocks noChangeShapeType="1"/>
              </p:cNvSpPr>
              <p:nvPr/>
            </p:nvSpPr>
            <p:spPr bwMode="auto">
              <a:xfrm>
                <a:off x="405" y="218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09" name="Line 121"/>
              <p:cNvSpPr>
                <a:spLocks noChangeShapeType="1"/>
              </p:cNvSpPr>
              <p:nvPr/>
            </p:nvSpPr>
            <p:spPr bwMode="auto">
              <a:xfrm>
                <a:off x="5364" y="218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0" name="Line 122"/>
              <p:cNvSpPr>
                <a:spLocks noChangeShapeType="1"/>
              </p:cNvSpPr>
              <p:nvPr/>
            </p:nvSpPr>
            <p:spPr bwMode="auto">
              <a:xfrm>
                <a:off x="2012" y="2184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1" name="Line 123"/>
              <p:cNvSpPr>
                <a:spLocks noChangeShapeType="1"/>
              </p:cNvSpPr>
              <p:nvPr/>
            </p:nvSpPr>
            <p:spPr bwMode="auto">
              <a:xfrm>
                <a:off x="3756" y="2184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2" name="Line 124"/>
              <p:cNvSpPr>
                <a:spLocks noChangeShapeType="1"/>
              </p:cNvSpPr>
              <p:nvPr/>
            </p:nvSpPr>
            <p:spPr bwMode="auto">
              <a:xfrm>
                <a:off x="405" y="210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3" name="Line 125"/>
              <p:cNvSpPr>
                <a:spLocks noChangeShapeType="1"/>
              </p:cNvSpPr>
              <p:nvPr/>
            </p:nvSpPr>
            <p:spPr bwMode="auto">
              <a:xfrm>
                <a:off x="5364" y="210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4" name="Line 126"/>
              <p:cNvSpPr>
                <a:spLocks noChangeShapeType="1"/>
              </p:cNvSpPr>
              <p:nvPr/>
            </p:nvSpPr>
            <p:spPr bwMode="auto">
              <a:xfrm>
                <a:off x="2012" y="2106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5" name="Line 127"/>
              <p:cNvSpPr>
                <a:spLocks noChangeShapeType="1"/>
              </p:cNvSpPr>
              <p:nvPr/>
            </p:nvSpPr>
            <p:spPr bwMode="auto">
              <a:xfrm>
                <a:off x="3756" y="2106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6" name="Line 128"/>
              <p:cNvSpPr>
                <a:spLocks noChangeShapeType="1"/>
              </p:cNvSpPr>
              <p:nvPr/>
            </p:nvSpPr>
            <p:spPr bwMode="auto">
              <a:xfrm>
                <a:off x="405" y="202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7" name="Line 129"/>
              <p:cNvSpPr>
                <a:spLocks noChangeShapeType="1"/>
              </p:cNvSpPr>
              <p:nvPr/>
            </p:nvSpPr>
            <p:spPr bwMode="auto">
              <a:xfrm>
                <a:off x="5364" y="202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8" name="Line 130"/>
              <p:cNvSpPr>
                <a:spLocks noChangeShapeType="1"/>
              </p:cNvSpPr>
              <p:nvPr/>
            </p:nvSpPr>
            <p:spPr bwMode="auto">
              <a:xfrm>
                <a:off x="2012" y="2028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19" name="Line 131"/>
              <p:cNvSpPr>
                <a:spLocks noChangeShapeType="1"/>
              </p:cNvSpPr>
              <p:nvPr/>
            </p:nvSpPr>
            <p:spPr bwMode="auto">
              <a:xfrm>
                <a:off x="3756" y="2028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0" name="Rectangle 132"/>
              <p:cNvSpPr>
                <a:spLocks noChangeArrowheads="1"/>
              </p:cNvSpPr>
              <p:nvPr/>
            </p:nvSpPr>
            <p:spPr bwMode="auto">
              <a:xfrm>
                <a:off x="877" y="1979"/>
                <a:ext cx="183" cy="98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1" name="Rectangle 133"/>
              <p:cNvSpPr>
                <a:spLocks noChangeArrowheads="1"/>
              </p:cNvSpPr>
              <p:nvPr/>
            </p:nvSpPr>
            <p:spPr bwMode="auto">
              <a:xfrm>
                <a:off x="908" y="2004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2" name="Freeform 134"/>
              <p:cNvSpPr>
                <a:spLocks/>
              </p:cNvSpPr>
              <p:nvPr/>
            </p:nvSpPr>
            <p:spPr bwMode="auto">
              <a:xfrm>
                <a:off x="4767" y="1979"/>
                <a:ext cx="183" cy="98"/>
              </a:xfrm>
              <a:custGeom>
                <a:avLst/>
                <a:gdLst>
                  <a:gd name="T0" fmla="*/ 0 w 540"/>
                  <a:gd name="T1" fmla="*/ 0 h 360"/>
                  <a:gd name="T2" fmla="*/ 21 w 540"/>
                  <a:gd name="T3" fmla="*/ 0 h 360"/>
                  <a:gd name="T4" fmla="*/ 21 w 540"/>
                  <a:gd name="T5" fmla="*/ 7 h 360"/>
                  <a:gd name="T6" fmla="*/ 18 w 540"/>
                  <a:gd name="T7" fmla="*/ 7 h 360"/>
                  <a:gd name="T8" fmla="*/ 18 w 540"/>
                  <a:gd name="T9" fmla="*/ 2 h 360"/>
                  <a:gd name="T10" fmla="*/ 12 w 540"/>
                  <a:gd name="T11" fmla="*/ 2 h 360"/>
                  <a:gd name="T12" fmla="*/ 12 w 540"/>
                  <a:gd name="T13" fmla="*/ 5 h 360"/>
                  <a:gd name="T14" fmla="*/ 9 w 540"/>
                  <a:gd name="T15" fmla="*/ 5 h 360"/>
                  <a:gd name="T16" fmla="*/ 9 w 540"/>
                  <a:gd name="T17" fmla="*/ 2 h 360"/>
                  <a:gd name="T18" fmla="*/ 3 w 540"/>
                  <a:gd name="T19" fmla="*/ 2 h 360"/>
                  <a:gd name="T20" fmla="*/ 3 w 540"/>
                  <a:gd name="T21" fmla="*/ 7 h 360"/>
                  <a:gd name="T22" fmla="*/ 0 w 540"/>
                  <a:gd name="T23" fmla="*/ 7 h 360"/>
                  <a:gd name="T24" fmla="*/ 0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0" y="0"/>
                    </a:moveTo>
                    <a:lnTo>
                      <a:pt x="540" y="0"/>
                    </a:lnTo>
                    <a:lnTo>
                      <a:pt x="540" y="360"/>
                    </a:lnTo>
                    <a:lnTo>
                      <a:pt x="450" y="360"/>
                    </a:lnTo>
                    <a:lnTo>
                      <a:pt x="450" y="90"/>
                    </a:lnTo>
                    <a:lnTo>
                      <a:pt x="315" y="90"/>
                    </a:lnTo>
                    <a:lnTo>
                      <a:pt x="315" y="270"/>
                    </a:lnTo>
                    <a:lnTo>
                      <a:pt x="225" y="270"/>
                    </a:lnTo>
                    <a:lnTo>
                      <a:pt x="225" y="90"/>
                    </a:lnTo>
                    <a:lnTo>
                      <a:pt x="90" y="90"/>
                    </a:lnTo>
                    <a:lnTo>
                      <a:pt x="90" y="360"/>
                    </a:lnTo>
                    <a:lnTo>
                      <a:pt x="0" y="36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3" name="Line 135"/>
              <p:cNvSpPr>
                <a:spLocks noChangeShapeType="1"/>
              </p:cNvSpPr>
              <p:nvPr/>
            </p:nvSpPr>
            <p:spPr bwMode="auto">
              <a:xfrm>
                <a:off x="394" y="1954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4" name="Line 136"/>
              <p:cNvSpPr>
                <a:spLocks noChangeShapeType="1"/>
              </p:cNvSpPr>
              <p:nvPr/>
            </p:nvSpPr>
            <p:spPr bwMode="auto">
              <a:xfrm>
                <a:off x="2075" y="1930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5" name="Line 137"/>
              <p:cNvSpPr>
                <a:spLocks noChangeShapeType="1"/>
              </p:cNvSpPr>
              <p:nvPr/>
            </p:nvSpPr>
            <p:spPr bwMode="auto">
              <a:xfrm>
                <a:off x="3756" y="1930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6" name="Line 138"/>
              <p:cNvSpPr>
                <a:spLocks noChangeShapeType="1"/>
              </p:cNvSpPr>
              <p:nvPr/>
            </p:nvSpPr>
            <p:spPr bwMode="auto">
              <a:xfrm>
                <a:off x="405" y="187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7" name="Line 139"/>
              <p:cNvSpPr>
                <a:spLocks noChangeShapeType="1"/>
              </p:cNvSpPr>
              <p:nvPr/>
            </p:nvSpPr>
            <p:spPr bwMode="auto">
              <a:xfrm>
                <a:off x="5364" y="187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8" name="Line 140"/>
              <p:cNvSpPr>
                <a:spLocks noChangeShapeType="1"/>
              </p:cNvSpPr>
              <p:nvPr/>
            </p:nvSpPr>
            <p:spPr bwMode="auto">
              <a:xfrm>
                <a:off x="2012" y="187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29" name="Line 141"/>
              <p:cNvSpPr>
                <a:spLocks noChangeShapeType="1"/>
              </p:cNvSpPr>
              <p:nvPr/>
            </p:nvSpPr>
            <p:spPr bwMode="auto">
              <a:xfrm>
                <a:off x="3756" y="187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0" name="Freeform 142"/>
              <p:cNvSpPr>
                <a:spLocks/>
              </p:cNvSpPr>
              <p:nvPr/>
            </p:nvSpPr>
            <p:spPr bwMode="auto">
              <a:xfrm>
                <a:off x="877" y="1827"/>
                <a:ext cx="183" cy="99"/>
              </a:xfrm>
              <a:custGeom>
                <a:avLst/>
                <a:gdLst>
                  <a:gd name="T0" fmla="*/ 0 w 540"/>
                  <a:gd name="T1" fmla="*/ 0 h 360"/>
                  <a:gd name="T2" fmla="*/ 3 w 540"/>
                  <a:gd name="T3" fmla="*/ 0 h 360"/>
                  <a:gd name="T4" fmla="*/ 3 w 540"/>
                  <a:gd name="T5" fmla="*/ 6 h 360"/>
                  <a:gd name="T6" fmla="*/ 9 w 540"/>
                  <a:gd name="T7" fmla="*/ 6 h 360"/>
                  <a:gd name="T8" fmla="*/ 9 w 540"/>
                  <a:gd name="T9" fmla="*/ 2 h 360"/>
                  <a:gd name="T10" fmla="*/ 12 w 540"/>
                  <a:gd name="T11" fmla="*/ 2 h 360"/>
                  <a:gd name="T12" fmla="*/ 12 w 540"/>
                  <a:gd name="T13" fmla="*/ 6 h 360"/>
                  <a:gd name="T14" fmla="*/ 18 w 540"/>
                  <a:gd name="T15" fmla="*/ 6 h 360"/>
                  <a:gd name="T16" fmla="*/ 18 w 540"/>
                  <a:gd name="T17" fmla="*/ 0 h 360"/>
                  <a:gd name="T18" fmla="*/ 21 w 540"/>
                  <a:gd name="T19" fmla="*/ 0 h 360"/>
                  <a:gd name="T20" fmla="*/ 21 w 540"/>
                  <a:gd name="T21" fmla="*/ 7 h 360"/>
                  <a:gd name="T22" fmla="*/ 0 w 540"/>
                  <a:gd name="T23" fmla="*/ 7 h 360"/>
                  <a:gd name="T24" fmla="*/ 0 w 540"/>
                  <a:gd name="T25" fmla="*/ 0 h 3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40"/>
                  <a:gd name="T40" fmla="*/ 0 h 360"/>
                  <a:gd name="T41" fmla="*/ 540 w 540"/>
                  <a:gd name="T42" fmla="*/ 360 h 36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40" h="360">
                    <a:moveTo>
                      <a:pt x="0" y="0"/>
                    </a:moveTo>
                    <a:lnTo>
                      <a:pt x="90" y="0"/>
                    </a:lnTo>
                    <a:lnTo>
                      <a:pt x="90" y="270"/>
                    </a:lnTo>
                    <a:lnTo>
                      <a:pt x="225" y="270"/>
                    </a:lnTo>
                    <a:lnTo>
                      <a:pt x="225" y="90"/>
                    </a:lnTo>
                    <a:lnTo>
                      <a:pt x="315" y="90"/>
                    </a:lnTo>
                    <a:lnTo>
                      <a:pt x="315" y="270"/>
                    </a:lnTo>
                    <a:lnTo>
                      <a:pt x="450" y="270"/>
                    </a:lnTo>
                    <a:lnTo>
                      <a:pt x="450" y="0"/>
                    </a:lnTo>
                    <a:lnTo>
                      <a:pt x="540" y="0"/>
                    </a:lnTo>
                    <a:lnTo>
                      <a:pt x="540" y="360"/>
                    </a:lnTo>
                    <a:lnTo>
                      <a:pt x="0" y="360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1" name="Rectangle 143"/>
              <p:cNvSpPr>
                <a:spLocks noChangeArrowheads="1"/>
              </p:cNvSpPr>
              <p:nvPr/>
            </p:nvSpPr>
            <p:spPr bwMode="auto">
              <a:xfrm>
                <a:off x="4767" y="1827"/>
                <a:ext cx="183" cy="9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2" name="Rectangle 144"/>
              <p:cNvSpPr>
                <a:spLocks noChangeArrowheads="1"/>
              </p:cNvSpPr>
              <p:nvPr/>
            </p:nvSpPr>
            <p:spPr bwMode="auto">
              <a:xfrm>
                <a:off x="4797" y="1852"/>
                <a:ext cx="122" cy="49"/>
              </a:xfrm>
              <a:prstGeom prst="rect">
                <a:avLst/>
              </a:prstGeom>
              <a:noFill/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3" name="Freeform 145"/>
              <p:cNvSpPr>
                <a:spLocks/>
              </p:cNvSpPr>
              <p:nvPr/>
            </p:nvSpPr>
            <p:spPr bwMode="auto">
              <a:xfrm>
                <a:off x="973" y="1741"/>
                <a:ext cx="48" cy="74"/>
              </a:xfrm>
              <a:custGeom>
                <a:avLst/>
                <a:gdLst>
                  <a:gd name="T0" fmla="*/ 5 w 140"/>
                  <a:gd name="T1" fmla="*/ 5 h 270"/>
                  <a:gd name="T2" fmla="*/ 0 w 140"/>
                  <a:gd name="T3" fmla="*/ 5 h 270"/>
                  <a:gd name="T4" fmla="*/ 3 w 140"/>
                  <a:gd name="T5" fmla="*/ 0 h 270"/>
                  <a:gd name="T6" fmla="*/ 5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140" y="270"/>
                    </a:moveTo>
                    <a:lnTo>
                      <a:pt x="0" y="270"/>
                    </a:lnTo>
                    <a:lnTo>
                      <a:pt x="70" y="0"/>
                    </a:lnTo>
                    <a:lnTo>
                      <a:pt x="14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4" name="Freeform 146"/>
              <p:cNvSpPr>
                <a:spLocks/>
              </p:cNvSpPr>
              <p:nvPr/>
            </p:nvSpPr>
            <p:spPr bwMode="auto">
              <a:xfrm>
                <a:off x="4806" y="1741"/>
                <a:ext cx="48" cy="74"/>
              </a:xfrm>
              <a:custGeom>
                <a:avLst/>
                <a:gdLst>
                  <a:gd name="T0" fmla="*/ 0 w 140"/>
                  <a:gd name="T1" fmla="*/ 5 h 270"/>
                  <a:gd name="T2" fmla="*/ 5 w 140"/>
                  <a:gd name="T3" fmla="*/ 5 h 270"/>
                  <a:gd name="T4" fmla="*/ 3 w 140"/>
                  <a:gd name="T5" fmla="*/ 0 h 270"/>
                  <a:gd name="T6" fmla="*/ 0 w 140"/>
                  <a:gd name="T7" fmla="*/ 5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70"/>
                  <a:gd name="T14" fmla="*/ 140 w 140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70">
                    <a:moveTo>
                      <a:pt x="0" y="270"/>
                    </a:moveTo>
                    <a:lnTo>
                      <a:pt x="140" y="270"/>
                    </a:lnTo>
                    <a:lnTo>
                      <a:pt x="70" y="0"/>
                    </a:lnTo>
                    <a:lnTo>
                      <a:pt x="0" y="27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5" name="Line 147"/>
              <p:cNvSpPr>
                <a:spLocks noChangeShapeType="1"/>
              </p:cNvSpPr>
              <p:nvPr/>
            </p:nvSpPr>
            <p:spPr bwMode="auto">
              <a:xfrm>
                <a:off x="405" y="1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6" name="Line 148"/>
              <p:cNvSpPr>
                <a:spLocks noChangeShapeType="1"/>
              </p:cNvSpPr>
              <p:nvPr/>
            </p:nvSpPr>
            <p:spPr bwMode="auto">
              <a:xfrm>
                <a:off x="5364" y="1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7" name="Line 149"/>
              <p:cNvSpPr>
                <a:spLocks noChangeShapeType="1"/>
              </p:cNvSpPr>
              <p:nvPr/>
            </p:nvSpPr>
            <p:spPr bwMode="auto">
              <a:xfrm>
                <a:off x="2012" y="1799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8" name="Line 150"/>
              <p:cNvSpPr>
                <a:spLocks noChangeShapeType="1"/>
              </p:cNvSpPr>
              <p:nvPr/>
            </p:nvSpPr>
            <p:spPr bwMode="auto">
              <a:xfrm>
                <a:off x="3756" y="1799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39" name="Line 151"/>
              <p:cNvSpPr>
                <a:spLocks noChangeShapeType="1"/>
              </p:cNvSpPr>
              <p:nvPr/>
            </p:nvSpPr>
            <p:spPr bwMode="auto">
              <a:xfrm>
                <a:off x="405" y="172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0" name="Line 152"/>
              <p:cNvSpPr>
                <a:spLocks noChangeShapeType="1"/>
              </p:cNvSpPr>
              <p:nvPr/>
            </p:nvSpPr>
            <p:spPr bwMode="auto">
              <a:xfrm>
                <a:off x="5364" y="172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1" name="Line 153"/>
              <p:cNvSpPr>
                <a:spLocks noChangeShapeType="1"/>
              </p:cNvSpPr>
              <p:nvPr/>
            </p:nvSpPr>
            <p:spPr bwMode="auto">
              <a:xfrm>
                <a:off x="2012" y="172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2" name="Line 154"/>
              <p:cNvSpPr>
                <a:spLocks noChangeShapeType="1"/>
              </p:cNvSpPr>
              <p:nvPr/>
            </p:nvSpPr>
            <p:spPr bwMode="auto">
              <a:xfrm>
                <a:off x="3756" y="172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3" name="Line 155"/>
              <p:cNvSpPr>
                <a:spLocks noChangeShapeType="1"/>
              </p:cNvSpPr>
              <p:nvPr/>
            </p:nvSpPr>
            <p:spPr bwMode="auto">
              <a:xfrm>
                <a:off x="405" y="164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4" name="Line 156"/>
              <p:cNvSpPr>
                <a:spLocks noChangeShapeType="1"/>
              </p:cNvSpPr>
              <p:nvPr/>
            </p:nvSpPr>
            <p:spPr bwMode="auto">
              <a:xfrm>
                <a:off x="5364" y="164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5" name="Line 157"/>
              <p:cNvSpPr>
                <a:spLocks noChangeShapeType="1"/>
              </p:cNvSpPr>
              <p:nvPr/>
            </p:nvSpPr>
            <p:spPr bwMode="auto">
              <a:xfrm>
                <a:off x="2012" y="164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6" name="Line 158"/>
              <p:cNvSpPr>
                <a:spLocks noChangeShapeType="1"/>
              </p:cNvSpPr>
              <p:nvPr/>
            </p:nvSpPr>
            <p:spPr bwMode="auto">
              <a:xfrm>
                <a:off x="3756" y="164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7" name="Line 159"/>
              <p:cNvSpPr>
                <a:spLocks noChangeShapeType="1"/>
              </p:cNvSpPr>
              <p:nvPr/>
            </p:nvSpPr>
            <p:spPr bwMode="auto">
              <a:xfrm>
                <a:off x="394" y="1569"/>
                <a:ext cx="503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8" name="Line 160"/>
              <p:cNvSpPr>
                <a:spLocks noChangeShapeType="1"/>
              </p:cNvSpPr>
              <p:nvPr/>
            </p:nvSpPr>
            <p:spPr bwMode="auto">
              <a:xfrm>
                <a:off x="2075" y="1545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49" name="Line 161"/>
              <p:cNvSpPr>
                <a:spLocks noChangeShapeType="1"/>
              </p:cNvSpPr>
              <p:nvPr/>
            </p:nvSpPr>
            <p:spPr bwMode="auto">
              <a:xfrm>
                <a:off x="3756" y="1545"/>
                <a:ext cx="1" cy="4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0" name="Line 162"/>
              <p:cNvSpPr>
                <a:spLocks noChangeShapeType="1"/>
              </p:cNvSpPr>
              <p:nvPr/>
            </p:nvSpPr>
            <p:spPr bwMode="auto">
              <a:xfrm>
                <a:off x="405" y="149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1" name="Line 163"/>
              <p:cNvSpPr>
                <a:spLocks noChangeShapeType="1"/>
              </p:cNvSpPr>
              <p:nvPr/>
            </p:nvSpPr>
            <p:spPr bwMode="auto">
              <a:xfrm>
                <a:off x="5364" y="149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2" name="Line 164"/>
              <p:cNvSpPr>
                <a:spLocks noChangeShapeType="1"/>
              </p:cNvSpPr>
              <p:nvPr/>
            </p:nvSpPr>
            <p:spPr bwMode="auto">
              <a:xfrm>
                <a:off x="2012" y="1491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3" name="Line 165"/>
              <p:cNvSpPr>
                <a:spLocks noChangeShapeType="1"/>
              </p:cNvSpPr>
              <p:nvPr/>
            </p:nvSpPr>
            <p:spPr bwMode="auto">
              <a:xfrm>
                <a:off x="3756" y="1491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4" name="Line 166"/>
              <p:cNvSpPr>
                <a:spLocks noChangeShapeType="1"/>
              </p:cNvSpPr>
              <p:nvPr/>
            </p:nvSpPr>
            <p:spPr bwMode="auto">
              <a:xfrm>
                <a:off x="405" y="14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5" name="Line 167"/>
              <p:cNvSpPr>
                <a:spLocks noChangeShapeType="1"/>
              </p:cNvSpPr>
              <p:nvPr/>
            </p:nvSpPr>
            <p:spPr bwMode="auto">
              <a:xfrm>
                <a:off x="5364" y="14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6" name="Line 168"/>
              <p:cNvSpPr>
                <a:spLocks noChangeShapeType="1"/>
              </p:cNvSpPr>
              <p:nvPr/>
            </p:nvSpPr>
            <p:spPr bwMode="auto">
              <a:xfrm>
                <a:off x="2012" y="1417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7" name="Line 169"/>
              <p:cNvSpPr>
                <a:spLocks noChangeShapeType="1"/>
              </p:cNvSpPr>
              <p:nvPr/>
            </p:nvSpPr>
            <p:spPr bwMode="auto">
              <a:xfrm>
                <a:off x="3756" y="1417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8" name="Line 170"/>
              <p:cNvSpPr>
                <a:spLocks noChangeShapeType="1"/>
              </p:cNvSpPr>
              <p:nvPr/>
            </p:nvSpPr>
            <p:spPr bwMode="auto">
              <a:xfrm>
                <a:off x="405" y="134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59" name="Line 171"/>
              <p:cNvSpPr>
                <a:spLocks noChangeShapeType="1"/>
              </p:cNvSpPr>
              <p:nvPr/>
            </p:nvSpPr>
            <p:spPr bwMode="auto">
              <a:xfrm>
                <a:off x="5364" y="134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0" name="Line 172"/>
              <p:cNvSpPr>
                <a:spLocks noChangeShapeType="1"/>
              </p:cNvSpPr>
              <p:nvPr/>
            </p:nvSpPr>
            <p:spPr bwMode="auto">
              <a:xfrm>
                <a:off x="2012" y="1340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1" name="Line 173"/>
              <p:cNvSpPr>
                <a:spLocks noChangeShapeType="1"/>
              </p:cNvSpPr>
              <p:nvPr/>
            </p:nvSpPr>
            <p:spPr bwMode="auto">
              <a:xfrm>
                <a:off x="3756" y="1340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2" name="Line 174"/>
              <p:cNvSpPr>
                <a:spLocks noChangeShapeType="1"/>
              </p:cNvSpPr>
              <p:nvPr/>
            </p:nvSpPr>
            <p:spPr bwMode="auto">
              <a:xfrm>
                <a:off x="405" y="1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3" name="Line 175"/>
              <p:cNvSpPr>
                <a:spLocks noChangeShapeType="1"/>
              </p:cNvSpPr>
              <p:nvPr/>
            </p:nvSpPr>
            <p:spPr bwMode="auto">
              <a:xfrm>
                <a:off x="5364" y="1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4" name="Line 176"/>
              <p:cNvSpPr>
                <a:spLocks noChangeShapeType="1"/>
              </p:cNvSpPr>
              <p:nvPr/>
            </p:nvSpPr>
            <p:spPr bwMode="auto">
              <a:xfrm>
                <a:off x="2012" y="1262"/>
                <a:ext cx="63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5" name="Line 177"/>
              <p:cNvSpPr>
                <a:spLocks noChangeShapeType="1"/>
              </p:cNvSpPr>
              <p:nvPr/>
            </p:nvSpPr>
            <p:spPr bwMode="auto">
              <a:xfrm>
                <a:off x="3756" y="1262"/>
                <a:ext cx="64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6" name="Rectangle 178"/>
              <p:cNvSpPr>
                <a:spLocks noChangeArrowheads="1"/>
              </p:cNvSpPr>
              <p:nvPr/>
            </p:nvSpPr>
            <p:spPr bwMode="auto">
              <a:xfrm>
                <a:off x="394" y="1187"/>
                <a:ext cx="5039" cy="3067"/>
              </a:xfrm>
              <a:prstGeom prst="rect">
                <a:avLst/>
              </a:prstGeom>
              <a:noFill/>
              <a:ln w="238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7" name="Oval 179"/>
              <p:cNvSpPr>
                <a:spLocks noChangeArrowheads="1"/>
              </p:cNvSpPr>
              <p:nvPr/>
            </p:nvSpPr>
            <p:spPr bwMode="auto">
              <a:xfrm>
                <a:off x="4514" y="2233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68" name="Rectangle 180"/>
              <p:cNvSpPr>
                <a:spLocks noChangeArrowheads="1"/>
              </p:cNvSpPr>
              <p:nvPr/>
            </p:nvSpPr>
            <p:spPr bwMode="auto">
              <a:xfrm>
                <a:off x="4583" y="2246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69" name="Rectangle 181"/>
              <p:cNvSpPr>
                <a:spLocks noChangeArrowheads="1"/>
              </p:cNvSpPr>
              <p:nvPr/>
            </p:nvSpPr>
            <p:spPr bwMode="auto">
              <a:xfrm>
                <a:off x="2487" y="2424"/>
                <a:ext cx="184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T</a:t>
                </a:r>
                <a:endParaRPr lang="en-US"/>
              </a:p>
            </p:txBody>
          </p:sp>
          <p:sp>
            <p:nvSpPr>
              <p:cNvPr id="27870" name="Oval 182"/>
              <p:cNvSpPr>
                <a:spLocks noChangeArrowheads="1"/>
              </p:cNvSpPr>
              <p:nvPr/>
            </p:nvSpPr>
            <p:spPr bwMode="auto">
              <a:xfrm>
                <a:off x="2645" y="2266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1" name="Rectangle 183"/>
              <p:cNvSpPr>
                <a:spLocks noChangeArrowheads="1"/>
              </p:cNvSpPr>
              <p:nvPr/>
            </p:nvSpPr>
            <p:spPr bwMode="auto">
              <a:xfrm>
                <a:off x="2713" y="2278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72" name="Rectangle 184"/>
              <p:cNvSpPr>
                <a:spLocks noChangeArrowheads="1"/>
              </p:cNvSpPr>
              <p:nvPr/>
            </p:nvSpPr>
            <p:spPr bwMode="auto">
              <a:xfrm>
                <a:off x="1888" y="2412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N</a:t>
                </a:r>
                <a:endParaRPr lang="en-US"/>
              </a:p>
            </p:txBody>
          </p:sp>
          <p:sp>
            <p:nvSpPr>
              <p:cNvPr id="27873" name="Oval 185"/>
              <p:cNvSpPr>
                <a:spLocks noChangeArrowheads="1"/>
              </p:cNvSpPr>
              <p:nvPr/>
            </p:nvSpPr>
            <p:spPr bwMode="auto">
              <a:xfrm>
                <a:off x="2360" y="2262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4" name="Rectangle 186"/>
              <p:cNvSpPr>
                <a:spLocks noChangeArrowheads="1"/>
              </p:cNvSpPr>
              <p:nvPr/>
            </p:nvSpPr>
            <p:spPr bwMode="auto">
              <a:xfrm>
                <a:off x="2429" y="2274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75" name="Rectangle 187"/>
              <p:cNvSpPr>
                <a:spLocks noChangeArrowheads="1"/>
              </p:cNvSpPr>
              <p:nvPr/>
            </p:nvSpPr>
            <p:spPr bwMode="auto">
              <a:xfrm>
                <a:off x="2777" y="2416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R</a:t>
                </a:r>
                <a:endParaRPr lang="en-US"/>
              </a:p>
            </p:txBody>
          </p:sp>
          <p:sp>
            <p:nvSpPr>
              <p:cNvPr id="27876" name="Rectangle 188"/>
              <p:cNvSpPr>
                <a:spLocks noChangeArrowheads="1"/>
              </p:cNvSpPr>
              <p:nvPr/>
            </p:nvSpPr>
            <p:spPr bwMode="auto">
              <a:xfrm>
                <a:off x="2081" y="2270"/>
                <a:ext cx="163" cy="131"/>
              </a:xfrm>
              <a:prstGeom prst="rect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77" name="Rectangle 189"/>
              <p:cNvSpPr>
                <a:spLocks noChangeArrowheads="1"/>
              </p:cNvSpPr>
              <p:nvPr/>
            </p:nvSpPr>
            <p:spPr bwMode="auto">
              <a:xfrm>
                <a:off x="2149" y="2282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78" name="Rectangle 190"/>
              <p:cNvSpPr>
                <a:spLocks noChangeArrowheads="1"/>
              </p:cNvSpPr>
              <p:nvPr/>
            </p:nvSpPr>
            <p:spPr bwMode="auto">
              <a:xfrm>
                <a:off x="3450" y="2568"/>
                <a:ext cx="19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S</a:t>
                </a:r>
                <a:endParaRPr lang="en-US"/>
              </a:p>
            </p:txBody>
          </p:sp>
          <p:sp>
            <p:nvSpPr>
              <p:cNvPr id="27879" name="Oval 191"/>
              <p:cNvSpPr>
                <a:spLocks noChangeArrowheads="1"/>
              </p:cNvSpPr>
              <p:nvPr/>
            </p:nvSpPr>
            <p:spPr bwMode="auto">
              <a:xfrm>
                <a:off x="1786" y="2266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0" name="Rectangle 192"/>
              <p:cNvSpPr>
                <a:spLocks noChangeArrowheads="1"/>
              </p:cNvSpPr>
              <p:nvPr/>
            </p:nvSpPr>
            <p:spPr bwMode="auto">
              <a:xfrm>
                <a:off x="1855" y="2278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81" name="Rectangle 193"/>
              <p:cNvSpPr>
                <a:spLocks noChangeArrowheads="1"/>
              </p:cNvSpPr>
              <p:nvPr/>
            </p:nvSpPr>
            <p:spPr bwMode="auto">
              <a:xfrm>
                <a:off x="2201" y="2625"/>
                <a:ext cx="220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27882" name="Oval 194"/>
              <p:cNvSpPr>
                <a:spLocks noChangeArrowheads="1"/>
              </p:cNvSpPr>
              <p:nvPr/>
            </p:nvSpPr>
            <p:spPr bwMode="auto">
              <a:xfrm>
                <a:off x="1497" y="2262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3" name="Rectangle 195"/>
              <p:cNvSpPr>
                <a:spLocks noChangeArrowheads="1"/>
              </p:cNvSpPr>
              <p:nvPr/>
            </p:nvSpPr>
            <p:spPr bwMode="auto">
              <a:xfrm>
                <a:off x="1565" y="2274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84" name="Rectangle 196"/>
              <p:cNvSpPr>
                <a:spLocks noChangeArrowheads="1"/>
              </p:cNvSpPr>
              <p:nvPr/>
            </p:nvSpPr>
            <p:spPr bwMode="auto">
              <a:xfrm>
                <a:off x="1713" y="2662"/>
                <a:ext cx="239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27885" name="Oval 197"/>
              <p:cNvSpPr>
                <a:spLocks noChangeArrowheads="1"/>
              </p:cNvSpPr>
              <p:nvPr/>
            </p:nvSpPr>
            <p:spPr bwMode="auto">
              <a:xfrm>
                <a:off x="928" y="2180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6" name="Rectangle 198"/>
              <p:cNvSpPr>
                <a:spLocks noChangeArrowheads="1"/>
              </p:cNvSpPr>
              <p:nvPr/>
            </p:nvSpPr>
            <p:spPr bwMode="auto">
              <a:xfrm>
                <a:off x="996" y="2192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87" name="Rectangle 199"/>
              <p:cNvSpPr>
                <a:spLocks noChangeArrowheads="1"/>
              </p:cNvSpPr>
              <p:nvPr/>
            </p:nvSpPr>
            <p:spPr bwMode="auto">
              <a:xfrm>
                <a:off x="1444" y="2408"/>
                <a:ext cx="19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27888" name="Oval 200"/>
              <p:cNvSpPr>
                <a:spLocks noChangeArrowheads="1"/>
              </p:cNvSpPr>
              <p:nvPr/>
            </p:nvSpPr>
            <p:spPr bwMode="auto">
              <a:xfrm>
                <a:off x="2086" y="1684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9" name="Rectangle 201"/>
              <p:cNvSpPr>
                <a:spLocks noChangeArrowheads="1"/>
              </p:cNvSpPr>
              <p:nvPr/>
            </p:nvSpPr>
            <p:spPr bwMode="auto">
              <a:xfrm>
                <a:off x="2154" y="1696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90" name="Rectangle 202"/>
              <p:cNvSpPr>
                <a:spLocks noChangeArrowheads="1"/>
              </p:cNvSpPr>
              <p:nvPr/>
            </p:nvSpPr>
            <p:spPr bwMode="auto">
              <a:xfrm>
                <a:off x="4565" y="2527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C</a:t>
                </a:r>
                <a:endParaRPr lang="en-US"/>
              </a:p>
            </p:txBody>
          </p:sp>
          <p:sp>
            <p:nvSpPr>
              <p:cNvPr id="27891" name="Oval 203"/>
              <p:cNvSpPr>
                <a:spLocks noChangeArrowheads="1"/>
              </p:cNvSpPr>
              <p:nvPr/>
            </p:nvSpPr>
            <p:spPr bwMode="auto">
              <a:xfrm>
                <a:off x="1715" y="1774"/>
                <a:ext cx="163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2" name="Rectangle 204"/>
              <p:cNvSpPr>
                <a:spLocks noChangeArrowheads="1"/>
              </p:cNvSpPr>
              <p:nvPr/>
            </p:nvSpPr>
            <p:spPr bwMode="auto">
              <a:xfrm>
                <a:off x="1784" y="1786"/>
                <a:ext cx="1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27893" name="Rectangle 205"/>
              <p:cNvSpPr>
                <a:spLocks noChangeArrowheads="1"/>
              </p:cNvSpPr>
              <p:nvPr/>
            </p:nvSpPr>
            <p:spPr bwMode="auto">
              <a:xfrm>
                <a:off x="613" y="2658"/>
                <a:ext cx="203" cy="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</a:rPr>
                  <a:t>C</a:t>
                </a:r>
                <a:endParaRPr lang="en-US"/>
              </a:p>
            </p:txBody>
          </p:sp>
          <p:sp>
            <p:nvSpPr>
              <p:cNvPr id="27894" name="Oval 206"/>
              <p:cNvSpPr>
                <a:spLocks noChangeArrowheads="1"/>
              </p:cNvSpPr>
              <p:nvPr/>
            </p:nvSpPr>
            <p:spPr bwMode="auto">
              <a:xfrm>
                <a:off x="3458" y="2139"/>
                <a:ext cx="162" cy="13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56" name="Rectangle 208"/>
            <p:cNvSpPr>
              <a:spLocks noChangeArrowheads="1"/>
            </p:cNvSpPr>
            <p:nvPr/>
          </p:nvSpPr>
          <p:spPr bwMode="auto">
            <a:xfrm>
              <a:off x="5307868" y="3293551"/>
              <a:ext cx="163865" cy="240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27657" name="Rectangle 209"/>
            <p:cNvSpPr>
              <a:spLocks noChangeArrowheads="1"/>
            </p:cNvSpPr>
            <p:nvPr/>
          </p:nvSpPr>
          <p:spPr bwMode="auto">
            <a:xfrm>
              <a:off x="5168973" y="4602909"/>
              <a:ext cx="461943" cy="293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FS</a:t>
              </a:r>
              <a:endParaRPr lang="en-US"/>
            </a:p>
          </p:txBody>
        </p:sp>
        <p:sp>
          <p:nvSpPr>
            <p:cNvPr id="27658" name="Oval 210"/>
            <p:cNvSpPr>
              <a:spLocks noChangeArrowheads="1"/>
            </p:cNvSpPr>
            <p:nvPr/>
          </p:nvSpPr>
          <p:spPr bwMode="auto">
            <a:xfrm>
              <a:off x="690002" y="3479265"/>
              <a:ext cx="254381" cy="20444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Rectangle 211"/>
            <p:cNvSpPr>
              <a:spLocks noChangeArrowheads="1"/>
            </p:cNvSpPr>
            <p:nvPr/>
          </p:nvSpPr>
          <p:spPr bwMode="auto">
            <a:xfrm>
              <a:off x="797685" y="3497992"/>
              <a:ext cx="163865" cy="240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27660" name="Rectangle 212"/>
            <p:cNvSpPr>
              <a:spLocks noChangeArrowheads="1"/>
            </p:cNvSpPr>
            <p:nvPr/>
          </p:nvSpPr>
          <p:spPr bwMode="auto">
            <a:xfrm>
              <a:off x="1435977" y="3911555"/>
              <a:ext cx="474428" cy="293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</a:rPr>
                <a:t>SS</a:t>
              </a:r>
              <a:endParaRPr lang="en-US"/>
            </a:p>
          </p:txBody>
        </p:sp>
        <p:sp>
          <p:nvSpPr>
            <p:cNvPr id="27661" name="Rectangle 213"/>
            <p:cNvSpPr>
              <a:spLocks noChangeArrowheads="1"/>
            </p:cNvSpPr>
            <p:nvPr/>
          </p:nvSpPr>
          <p:spPr bwMode="auto">
            <a:xfrm>
              <a:off x="3502234" y="1973269"/>
              <a:ext cx="1857134" cy="266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15 SPY VS 2X2</a:t>
              </a:r>
              <a:endParaRPr lang="en-US"/>
            </a:p>
          </p:txBody>
        </p:sp>
        <p:sp>
          <p:nvSpPr>
            <p:cNvPr id="27662" name="Freeform 216"/>
            <p:cNvSpPr>
              <a:spLocks/>
            </p:cNvSpPr>
            <p:nvPr/>
          </p:nvSpPr>
          <p:spPr bwMode="auto">
            <a:xfrm>
              <a:off x="4374619" y="4769895"/>
              <a:ext cx="872385" cy="831809"/>
            </a:xfrm>
            <a:custGeom>
              <a:avLst/>
              <a:gdLst>
                <a:gd name="T0" fmla="*/ 2147483647 w 1651"/>
                <a:gd name="T1" fmla="*/ 779734442 h 1947"/>
                <a:gd name="T2" fmla="*/ 2147483647 w 1651"/>
                <a:gd name="T3" fmla="*/ 2147483647 h 1947"/>
                <a:gd name="T4" fmla="*/ 2147483647 w 1651"/>
                <a:gd name="T5" fmla="*/ 0 h 1947"/>
                <a:gd name="T6" fmla="*/ 2147483647 w 1651"/>
                <a:gd name="T7" fmla="*/ 2147483647 h 1947"/>
                <a:gd name="T8" fmla="*/ 2147483647 w 1651"/>
                <a:gd name="T9" fmla="*/ 2147483647 h 1947"/>
                <a:gd name="T10" fmla="*/ 2147483647 w 1651"/>
                <a:gd name="T11" fmla="*/ 2147483647 h 1947"/>
                <a:gd name="T12" fmla="*/ 2147483647 w 1651"/>
                <a:gd name="T13" fmla="*/ 2147483647 h 1947"/>
                <a:gd name="T14" fmla="*/ 2147483647 w 1651"/>
                <a:gd name="T15" fmla="*/ 2147483647 h 1947"/>
                <a:gd name="T16" fmla="*/ 2147483647 w 1651"/>
                <a:gd name="T17" fmla="*/ 2147483647 h 1947"/>
                <a:gd name="T18" fmla="*/ 2147483647 w 1651"/>
                <a:gd name="T19" fmla="*/ 2147483647 h 1947"/>
                <a:gd name="T20" fmla="*/ 2147483647 w 1651"/>
                <a:gd name="T21" fmla="*/ 2147483647 h 1947"/>
                <a:gd name="T22" fmla="*/ 2147483647 w 1651"/>
                <a:gd name="T23" fmla="*/ 2147483647 h 1947"/>
                <a:gd name="T24" fmla="*/ 2147483647 w 1651"/>
                <a:gd name="T25" fmla="*/ 2147483647 h 1947"/>
                <a:gd name="T26" fmla="*/ 2147483647 w 1651"/>
                <a:gd name="T27" fmla="*/ 2147483647 h 1947"/>
                <a:gd name="T28" fmla="*/ 2147483647 w 1651"/>
                <a:gd name="T29" fmla="*/ 2147483647 h 1947"/>
                <a:gd name="T30" fmla="*/ 2147483647 w 1651"/>
                <a:gd name="T31" fmla="*/ 2147483647 h 1947"/>
                <a:gd name="T32" fmla="*/ 0 w 1651"/>
                <a:gd name="T33" fmla="*/ 2147483647 h 19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51"/>
                <a:gd name="T52" fmla="*/ 0 h 1947"/>
                <a:gd name="T53" fmla="*/ 1651 w 1651"/>
                <a:gd name="T54" fmla="*/ 1947 h 19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51" h="1947">
                  <a:moveTo>
                    <a:pt x="1649" y="10"/>
                  </a:moveTo>
                  <a:lnTo>
                    <a:pt x="1651" y="77"/>
                  </a:lnTo>
                  <a:lnTo>
                    <a:pt x="1541" y="0"/>
                  </a:lnTo>
                  <a:lnTo>
                    <a:pt x="1545" y="134"/>
                  </a:lnTo>
                  <a:lnTo>
                    <a:pt x="1435" y="57"/>
                  </a:lnTo>
                  <a:lnTo>
                    <a:pt x="1440" y="191"/>
                  </a:lnTo>
                  <a:lnTo>
                    <a:pt x="1330" y="115"/>
                  </a:lnTo>
                  <a:lnTo>
                    <a:pt x="1335" y="249"/>
                  </a:lnTo>
                  <a:lnTo>
                    <a:pt x="1225" y="172"/>
                  </a:lnTo>
                  <a:lnTo>
                    <a:pt x="1229" y="306"/>
                  </a:lnTo>
                  <a:lnTo>
                    <a:pt x="1119" y="229"/>
                  </a:lnTo>
                  <a:lnTo>
                    <a:pt x="1124" y="364"/>
                  </a:lnTo>
                  <a:lnTo>
                    <a:pt x="1014" y="287"/>
                  </a:lnTo>
                  <a:lnTo>
                    <a:pt x="1016" y="354"/>
                  </a:lnTo>
                  <a:lnTo>
                    <a:pt x="988" y="370"/>
                  </a:lnTo>
                  <a:lnTo>
                    <a:pt x="148" y="1481"/>
                  </a:lnTo>
                  <a:lnTo>
                    <a:pt x="0" y="1947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217"/>
            <p:cNvSpPr>
              <a:spLocks/>
            </p:cNvSpPr>
            <p:nvPr/>
          </p:nvSpPr>
          <p:spPr bwMode="auto">
            <a:xfrm>
              <a:off x="4366816" y="5453445"/>
              <a:ext cx="118607" cy="148259"/>
            </a:xfrm>
            <a:custGeom>
              <a:avLst/>
              <a:gdLst>
                <a:gd name="T0" fmla="*/ 2147483647 w 76"/>
                <a:gd name="T1" fmla="*/ 2147483647 h 95"/>
                <a:gd name="T2" fmla="*/ 2147483647 w 76"/>
                <a:gd name="T3" fmla="*/ 2147483647 h 95"/>
                <a:gd name="T4" fmla="*/ 2147483647 w 76"/>
                <a:gd name="T5" fmla="*/ 2147483647 h 95"/>
                <a:gd name="T6" fmla="*/ 0 w 76"/>
                <a:gd name="T7" fmla="*/ 0 h 95"/>
                <a:gd name="T8" fmla="*/ 2147483647 w 76"/>
                <a:gd name="T9" fmla="*/ 2147483647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95"/>
                <a:gd name="T17" fmla="*/ 76 w 76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95">
                  <a:moveTo>
                    <a:pt x="5" y="95"/>
                  </a:moveTo>
                  <a:lnTo>
                    <a:pt x="76" y="19"/>
                  </a:lnTo>
                  <a:lnTo>
                    <a:pt x="29" y="31"/>
                  </a:lnTo>
                  <a:lnTo>
                    <a:pt x="0" y="0"/>
                  </a:lnTo>
                  <a:lnTo>
                    <a:pt x="5" y="95"/>
                  </a:lnTo>
                  <a:close/>
                </a:path>
              </a:pathLst>
            </a:cu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218"/>
            <p:cNvSpPr>
              <a:spLocks noChangeShapeType="1"/>
            </p:cNvSpPr>
            <p:nvPr/>
          </p:nvSpPr>
          <p:spPr bwMode="auto">
            <a:xfrm>
              <a:off x="1464068" y="3501113"/>
              <a:ext cx="15606" cy="5774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219"/>
            <p:cNvSpPr>
              <a:spLocks noChangeShapeType="1"/>
            </p:cNvSpPr>
            <p:nvPr/>
          </p:nvSpPr>
          <p:spPr bwMode="auto">
            <a:xfrm>
              <a:off x="1496841" y="3619720"/>
              <a:ext cx="17167" cy="5618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220"/>
            <p:cNvSpPr>
              <a:spLocks noChangeShapeType="1"/>
            </p:cNvSpPr>
            <p:nvPr/>
          </p:nvSpPr>
          <p:spPr bwMode="auto">
            <a:xfrm>
              <a:off x="1531175" y="3736766"/>
              <a:ext cx="17167" cy="5774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221"/>
            <p:cNvSpPr>
              <a:spLocks noChangeShapeType="1"/>
            </p:cNvSpPr>
            <p:nvPr/>
          </p:nvSpPr>
          <p:spPr bwMode="auto">
            <a:xfrm>
              <a:off x="1565508" y="3855373"/>
              <a:ext cx="17167" cy="5618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222"/>
            <p:cNvSpPr>
              <a:spLocks noChangeShapeType="1"/>
            </p:cNvSpPr>
            <p:nvPr/>
          </p:nvSpPr>
          <p:spPr bwMode="auto">
            <a:xfrm flipH="1">
              <a:off x="5321914" y="3469901"/>
              <a:ext cx="10924" cy="6710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223"/>
            <p:cNvSpPr>
              <a:spLocks noChangeShapeType="1"/>
            </p:cNvSpPr>
            <p:nvPr/>
          </p:nvSpPr>
          <p:spPr bwMode="auto">
            <a:xfrm flipH="1">
              <a:off x="5298504" y="3607235"/>
              <a:ext cx="10924" cy="6710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24"/>
            <p:cNvSpPr>
              <a:spLocks noChangeShapeType="1"/>
            </p:cNvSpPr>
            <p:nvPr/>
          </p:nvSpPr>
          <p:spPr bwMode="auto">
            <a:xfrm flipH="1">
              <a:off x="5275095" y="3746130"/>
              <a:ext cx="12485" cy="6710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5"/>
            <p:cNvSpPr>
              <a:spLocks noChangeShapeType="1"/>
            </p:cNvSpPr>
            <p:nvPr/>
          </p:nvSpPr>
          <p:spPr bwMode="auto">
            <a:xfrm flipH="1">
              <a:off x="5253246" y="3885025"/>
              <a:ext cx="10924" cy="65546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26"/>
            <p:cNvSpPr>
              <a:spLocks noChangeShapeType="1"/>
            </p:cNvSpPr>
            <p:nvPr/>
          </p:nvSpPr>
          <p:spPr bwMode="auto">
            <a:xfrm>
              <a:off x="6974607" y="3635326"/>
              <a:ext cx="1561" cy="4837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27"/>
            <p:cNvSpPr>
              <a:spLocks noChangeShapeType="1"/>
            </p:cNvSpPr>
            <p:nvPr/>
          </p:nvSpPr>
          <p:spPr bwMode="auto">
            <a:xfrm>
              <a:off x="6974607" y="3744569"/>
              <a:ext cx="1561" cy="4681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28"/>
            <p:cNvSpPr>
              <a:spLocks noChangeShapeType="1"/>
            </p:cNvSpPr>
            <p:nvPr/>
          </p:nvSpPr>
          <p:spPr bwMode="auto">
            <a:xfrm>
              <a:off x="6974607" y="3853813"/>
              <a:ext cx="1561" cy="4525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29"/>
            <p:cNvSpPr>
              <a:spLocks noChangeShapeType="1"/>
            </p:cNvSpPr>
            <p:nvPr/>
          </p:nvSpPr>
          <p:spPr bwMode="auto">
            <a:xfrm>
              <a:off x="852306" y="3686827"/>
              <a:ext cx="9364" cy="8115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30"/>
            <p:cNvSpPr>
              <a:spLocks noChangeShapeType="1"/>
            </p:cNvSpPr>
            <p:nvPr/>
          </p:nvSpPr>
          <p:spPr bwMode="auto">
            <a:xfrm>
              <a:off x="867913" y="3849131"/>
              <a:ext cx="9364" cy="8115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31"/>
            <p:cNvSpPr>
              <a:spLocks noChangeShapeType="1"/>
            </p:cNvSpPr>
            <p:nvPr/>
          </p:nvSpPr>
          <p:spPr bwMode="auto">
            <a:xfrm>
              <a:off x="883519" y="4009874"/>
              <a:ext cx="7803" cy="8115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32"/>
            <p:cNvSpPr>
              <a:spLocks noChangeShapeType="1"/>
            </p:cNvSpPr>
            <p:nvPr/>
          </p:nvSpPr>
          <p:spPr bwMode="auto">
            <a:xfrm>
              <a:off x="2637652" y="2920564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233"/>
            <p:cNvSpPr>
              <a:spLocks noChangeShapeType="1"/>
            </p:cNvSpPr>
            <p:nvPr/>
          </p:nvSpPr>
          <p:spPr bwMode="auto">
            <a:xfrm>
              <a:off x="2698516" y="302044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234"/>
            <p:cNvSpPr>
              <a:spLocks noChangeShapeType="1"/>
            </p:cNvSpPr>
            <p:nvPr/>
          </p:nvSpPr>
          <p:spPr bwMode="auto">
            <a:xfrm>
              <a:off x="2759380" y="312188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Line 235"/>
            <p:cNvSpPr>
              <a:spLocks noChangeShapeType="1"/>
            </p:cNvSpPr>
            <p:nvPr/>
          </p:nvSpPr>
          <p:spPr bwMode="auto">
            <a:xfrm>
              <a:off x="2820244" y="322332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Line 236"/>
            <p:cNvSpPr>
              <a:spLocks noChangeShapeType="1"/>
            </p:cNvSpPr>
            <p:nvPr/>
          </p:nvSpPr>
          <p:spPr bwMode="auto">
            <a:xfrm>
              <a:off x="2882669" y="332476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Line 237"/>
            <p:cNvSpPr>
              <a:spLocks noChangeShapeType="1"/>
            </p:cNvSpPr>
            <p:nvPr/>
          </p:nvSpPr>
          <p:spPr bwMode="auto">
            <a:xfrm>
              <a:off x="2943533" y="3424643"/>
              <a:ext cx="26530" cy="4525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Line 238"/>
            <p:cNvSpPr>
              <a:spLocks noChangeShapeType="1"/>
            </p:cNvSpPr>
            <p:nvPr/>
          </p:nvSpPr>
          <p:spPr bwMode="auto">
            <a:xfrm>
              <a:off x="3004397" y="352608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239"/>
            <p:cNvSpPr>
              <a:spLocks noChangeShapeType="1"/>
            </p:cNvSpPr>
            <p:nvPr/>
          </p:nvSpPr>
          <p:spPr bwMode="auto">
            <a:xfrm>
              <a:off x="3065261" y="362752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240"/>
            <p:cNvSpPr>
              <a:spLocks noChangeShapeType="1"/>
            </p:cNvSpPr>
            <p:nvPr/>
          </p:nvSpPr>
          <p:spPr bwMode="auto">
            <a:xfrm>
              <a:off x="3126125" y="372896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241"/>
            <p:cNvSpPr>
              <a:spLocks noChangeShapeType="1"/>
            </p:cNvSpPr>
            <p:nvPr/>
          </p:nvSpPr>
          <p:spPr bwMode="auto">
            <a:xfrm>
              <a:off x="3188550" y="383040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242"/>
            <p:cNvSpPr>
              <a:spLocks noChangeShapeType="1"/>
            </p:cNvSpPr>
            <p:nvPr/>
          </p:nvSpPr>
          <p:spPr bwMode="auto">
            <a:xfrm>
              <a:off x="3249414" y="3930283"/>
              <a:ext cx="26530" cy="436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243"/>
            <p:cNvSpPr>
              <a:spLocks noChangeShapeType="1"/>
            </p:cNvSpPr>
            <p:nvPr/>
          </p:nvSpPr>
          <p:spPr bwMode="auto">
            <a:xfrm>
              <a:off x="3310278" y="4031723"/>
              <a:ext cx="24970" cy="39015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244"/>
            <p:cNvSpPr>
              <a:spLocks noChangeShapeType="1"/>
            </p:cNvSpPr>
            <p:nvPr/>
          </p:nvSpPr>
          <p:spPr bwMode="auto">
            <a:xfrm flipH="1">
              <a:off x="2923245" y="3482386"/>
              <a:ext cx="31212" cy="4994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245"/>
            <p:cNvSpPr>
              <a:spLocks noChangeShapeType="1"/>
            </p:cNvSpPr>
            <p:nvPr/>
          </p:nvSpPr>
          <p:spPr bwMode="auto">
            <a:xfrm flipH="1">
              <a:off x="2856139" y="3590068"/>
              <a:ext cx="31212" cy="4994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46"/>
            <p:cNvSpPr>
              <a:spLocks noChangeShapeType="1"/>
            </p:cNvSpPr>
            <p:nvPr/>
          </p:nvSpPr>
          <p:spPr bwMode="auto">
            <a:xfrm flipH="1">
              <a:off x="2789032" y="3699312"/>
              <a:ext cx="31212" cy="4994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247"/>
            <p:cNvSpPr>
              <a:spLocks noChangeShapeType="1"/>
            </p:cNvSpPr>
            <p:nvPr/>
          </p:nvSpPr>
          <p:spPr bwMode="auto">
            <a:xfrm flipH="1">
              <a:off x="2721926" y="3806994"/>
              <a:ext cx="31212" cy="4994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248"/>
            <p:cNvSpPr>
              <a:spLocks noChangeShapeType="1"/>
            </p:cNvSpPr>
            <p:nvPr/>
          </p:nvSpPr>
          <p:spPr bwMode="auto">
            <a:xfrm flipH="1">
              <a:off x="2654819" y="3916237"/>
              <a:ext cx="31212" cy="4994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4" name="Line 249"/>
          <p:cNvSpPr>
            <a:spLocks noChangeShapeType="1"/>
          </p:cNvSpPr>
          <p:nvPr/>
        </p:nvSpPr>
        <p:spPr bwMode="auto">
          <a:xfrm flipH="1">
            <a:off x="6326188" y="9958388"/>
            <a:ext cx="85725" cy="1730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" name="TextBox 247"/>
          <p:cNvSpPr txBox="1"/>
          <p:nvPr/>
        </p:nvSpPr>
        <p:spPr>
          <a:xfrm>
            <a:off x="1524000" y="44958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Corners have #1. </a:t>
            </a:r>
          </a:p>
          <a:p>
            <a:r>
              <a:rPr lang="en-US" dirty="0" smtClean="0"/>
              <a:t>SS has #2 into boundary…if no 2 take 3 to the field…if no 3 take back out to boundary. </a:t>
            </a:r>
          </a:p>
          <a:p>
            <a:r>
              <a:rPr lang="en-US" dirty="0" smtClean="0"/>
              <a:t>Field Safety is high.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15 Right</a:t>
            </a:r>
          </a:p>
        </p:txBody>
      </p:sp>
      <p:pic>
        <p:nvPicPr>
          <p:cNvPr id="28675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9906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50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Corners have #1. </a:t>
            </a:r>
          </a:p>
          <a:p>
            <a:r>
              <a:rPr lang="en-US" dirty="0" smtClean="0"/>
              <a:t>SS has #2 to the right…if no 2 take 3 to the left…if no 3 take back out to right. </a:t>
            </a:r>
          </a:p>
          <a:p>
            <a:r>
              <a:rPr lang="en-US" dirty="0" smtClean="0"/>
              <a:t>Free Safety is high.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smtClean="0">
                <a:solidFill>
                  <a:schemeClr val="accent1"/>
                </a:solidFill>
                <a:latin typeface="Copperplate Gothic Bold" pitchFamily="34" charset="0"/>
              </a:rPr>
              <a:t>15 Left</a:t>
            </a:r>
          </a:p>
        </p:txBody>
      </p:sp>
      <p:pic>
        <p:nvPicPr>
          <p:cNvPr id="29699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5932488"/>
            <a:ext cx="8255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914400"/>
            <a:ext cx="830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5105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Corners have #1. </a:t>
            </a:r>
          </a:p>
          <a:p>
            <a:r>
              <a:rPr lang="en-US" dirty="0" smtClean="0"/>
              <a:t>SS has #2 to the left…if no 2 take 3 to the </a:t>
            </a:r>
            <a:r>
              <a:rPr lang="en-US" dirty="0" err="1" smtClean="0"/>
              <a:t>lright</a:t>
            </a:r>
            <a:r>
              <a:rPr lang="en-US" dirty="0" smtClean="0"/>
              <a:t>…if no 3 take back out to left. </a:t>
            </a:r>
          </a:p>
          <a:p>
            <a:r>
              <a:rPr lang="en-US" dirty="0" smtClean="0"/>
              <a:t>Free Safety is high.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Darelle</a:t>
            </a:r>
            <a:r>
              <a:rPr lang="en-US" dirty="0" smtClean="0"/>
              <a:t> </a:t>
            </a:r>
            <a:r>
              <a:rPr lang="en-US" dirty="0" err="1" smtClean="0"/>
              <a:t>Revis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http://www.youtube.com/watch?v=zKumn4GNnFQ&amp;feature=results_main&amp;playnext=1&amp;list=PL69D223F03D916D89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l_fi" descr="http://0.tqn.com/d/football/1/0/Y/W/DarrelleRevi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590800"/>
            <a:ext cx="47625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DB Video  - "Go Get It“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</a:rPr>
              <a:t>Skate Stance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Bend at waist</a:t>
            </a:r>
          </a:p>
          <a:p>
            <a:r>
              <a:rPr lang="en-US" dirty="0" smtClean="0"/>
              <a:t>Eyes inside. Through receivers to the Offensive Tackle. </a:t>
            </a:r>
          </a:p>
          <a:p>
            <a:r>
              <a:rPr lang="en-US" dirty="0" smtClean="0"/>
              <a:t>80% of Weight on inside part of foot</a:t>
            </a:r>
          </a:p>
          <a:p>
            <a:r>
              <a:rPr lang="en-US" dirty="0" smtClean="0"/>
              <a:t>Tight Steps on the skate. “Push Catch”</a:t>
            </a:r>
            <a:endParaRPr lang="en-US" dirty="0"/>
          </a:p>
        </p:txBody>
      </p:sp>
      <p:pic>
        <p:nvPicPr>
          <p:cNvPr id="5" name="il_fi" descr="http://www.6magazineonline.com/wp-content/uploads/2012/06/46-Champ-Bailey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371600"/>
            <a:ext cx="327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Georgia" pitchFamily="18" charset="0"/>
              </a:rPr>
              <a:t>Every Day (BIG 5)</a:t>
            </a:r>
            <a:endParaRPr lang="en-US" sz="5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Character</a:t>
            </a:r>
          </a:p>
          <a:p>
            <a:r>
              <a:rPr lang="en-US" sz="4000" dirty="0" smtClean="0"/>
              <a:t>Feet</a:t>
            </a:r>
          </a:p>
          <a:p>
            <a:r>
              <a:rPr lang="en-US" sz="4000" dirty="0" smtClean="0"/>
              <a:t>Ball</a:t>
            </a:r>
          </a:p>
          <a:p>
            <a:r>
              <a:rPr lang="en-US" sz="4000" dirty="0" smtClean="0"/>
              <a:t>Blocks</a:t>
            </a:r>
          </a:p>
          <a:p>
            <a:r>
              <a:rPr lang="en-US" sz="4000" dirty="0" smtClean="0"/>
              <a:t>Tackling</a:t>
            </a:r>
            <a:endParaRPr lang="en-US" sz="4000" dirty="0"/>
          </a:p>
        </p:txBody>
      </p:sp>
      <p:pic>
        <p:nvPicPr>
          <p:cNvPr id="5" name="il_fi" descr="http://totalpackers.com/images/NnamdiAsomugha.jpg"/>
          <p:cNvPicPr>
            <a:picLocks noGrp="1"/>
          </p:cNvPicPr>
          <p:nvPr>
            <p:ph sz="quarter" idx="2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572000" y="1981200"/>
            <a:ext cx="4191000" cy="3612091"/>
          </a:xfrm>
          <a:prstGeom prst="rect">
            <a:avLst/>
          </a:prstGeom>
          <a:noFill/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dirty="0" smtClean="0">
                <a:solidFill>
                  <a:schemeClr val="accent1"/>
                </a:solidFill>
                <a:latin typeface="Copperplate Gothic Bold" pitchFamily="34" charset="0"/>
              </a:rPr>
              <a:t>pedal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876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Feet under 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1</a:t>
            </a:r>
            <a:r>
              <a:rPr lang="en-US" baseline="30000" dirty="0" smtClean="0">
                <a:solidFill>
                  <a:schemeClr val="accent1"/>
                </a:solidFill>
                <a:latin typeface="Copperplate Gothic Bold" pitchFamily="34" charset="0"/>
              </a:rPr>
              <a:t>st</a:t>
            </a: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 step is back and short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Back does not mean up !!!!!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Weight is on balls of your feet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Butt is high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Brush Pockets with hands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solidFill>
                <a:schemeClr val="accent1"/>
              </a:solidFill>
            </a:endParaRPr>
          </a:p>
        </p:txBody>
      </p:sp>
      <p:pic>
        <p:nvPicPr>
          <p:cNvPr id="8196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cache.daylife.com/imageserve/0cjL1DwfkbbtO/x610.jpg"/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524000"/>
            <a:ext cx="327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dirty="0" smtClean="0">
                <a:solidFill>
                  <a:schemeClr val="accent1"/>
                </a:solidFill>
                <a:latin typeface="Copperplate Gothic Bold" pitchFamily="34" charset="0"/>
              </a:rPr>
              <a:t>Foot / Ball Drills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3749040" cy="457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Pedal / Weave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Pedal Flip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Skate Burst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M – Drill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Speed Turns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Pedal Flip to out (zone / speed turn)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Pedal Flip to Curl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High Ball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Fish Tail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pic>
        <p:nvPicPr>
          <p:cNvPr id="9220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haruth.com/images/WRDarrellGreen.jpg"/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295400"/>
            <a:ext cx="3581400" cy="458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pperplate Gothic Bold" pitchFamily="34" charset="0"/>
              </a:rPr>
              <a:t>Foot / Ball Drills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High Ball</a:t>
            </a:r>
          </a:p>
          <a:p>
            <a:r>
              <a:rPr lang="en-US" sz="3200" dirty="0" smtClean="0"/>
              <a:t>2’s</a:t>
            </a:r>
          </a:p>
          <a:p>
            <a:r>
              <a:rPr lang="en-US" sz="3200" dirty="0" smtClean="0"/>
              <a:t>Flip and Press</a:t>
            </a:r>
          </a:p>
          <a:p>
            <a:r>
              <a:rPr lang="en-US" sz="3200" dirty="0" smtClean="0"/>
              <a:t>Zone and Press</a:t>
            </a:r>
          </a:p>
          <a:p>
            <a:r>
              <a:rPr lang="en-US" sz="3200" dirty="0" smtClean="0"/>
              <a:t>Partner Undercut</a:t>
            </a:r>
          </a:p>
          <a:p>
            <a:r>
              <a:rPr lang="en-US" sz="3200" dirty="0" smtClean="0"/>
              <a:t>Partner Break Up</a:t>
            </a:r>
          </a:p>
          <a:p>
            <a:r>
              <a:rPr lang="en-US" sz="3200" dirty="0" smtClean="0"/>
              <a:t>Partner Strip</a:t>
            </a:r>
          </a:p>
          <a:p>
            <a:endParaRPr lang="en-US" dirty="0"/>
          </a:p>
        </p:txBody>
      </p:sp>
      <p:pic>
        <p:nvPicPr>
          <p:cNvPr id="5" name="il_fi" descr="http://0.tqn.com/d/football/1/0/f/Y/CharlesWoodson2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797425" cy="3382242"/>
          </a:xfrm>
          <a:prstGeom prst="rect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410200" y="510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Undercut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dirty="0" smtClean="0">
                <a:solidFill>
                  <a:schemeClr val="accent1"/>
                </a:solidFill>
                <a:latin typeface="Copperplate Gothic Bold" pitchFamily="34" charset="0"/>
              </a:rPr>
              <a:t>Attacking Blocks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  <a:latin typeface="Copperplate Gothic Bold" pitchFamily="34" charset="0"/>
              </a:rPr>
              <a:t>Fit and Press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  <a:latin typeface="Copperplate Gothic Bold" pitchFamily="34" charset="0"/>
              </a:rPr>
              <a:t>Butt and Press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  <a:latin typeface="Copperplate Gothic Bold" pitchFamily="34" charset="0"/>
              </a:rPr>
              <a:t>Butt / Press / Snatch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  <a:latin typeface="Copperplate Gothic Bold" pitchFamily="34" charset="0"/>
              </a:rPr>
              <a:t>Rip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  <a:latin typeface="Copperplate Gothic Bold" pitchFamily="34" charset="0"/>
              </a:rPr>
              <a:t>Force 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dirty="0" smtClean="0">
              <a:solidFill>
                <a:schemeClr val="accent1"/>
              </a:solidFill>
              <a:latin typeface="Copperplate Gothic Bold" pitchFamily="34" charset="0"/>
            </a:endParaRPr>
          </a:p>
        </p:txBody>
      </p:sp>
      <p:pic>
        <p:nvPicPr>
          <p:cNvPr id="10244" name="Picture 2" descr="http://gwinnettpreprally.com/images/helmets/buf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867400"/>
            <a:ext cx="976313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thegazette.com/wp-content/uploads/2009/08/shonn-greene-08-03-2009-786x1023.jpg"/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2388" y="1447800"/>
            <a:ext cx="351279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FFD147"/>
      </a:lt2>
      <a:accent1>
        <a:srgbClr val="00B05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52583</TotalTime>
  <Words>1457</Words>
  <Application>Microsoft Office PowerPoint</Application>
  <PresentationFormat>On-screen Show (4:3)</PresentationFormat>
  <Paragraphs>356</Paragraphs>
  <Slides>39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Equity</vt:lpstr>
      <vt:lpstr>Buford Wolves FOOTBALL</vt:lpstr>
      <vt:lpstr>Buford DB’s MUST have…</vt:lpstr>
      <vt:lpstr>STANCE</vt:lpstr>
      <vt:lpstr>Skate Stance</vt:lpstr>
      <vt:lpstr>Every Day (BIG 5)</vt:lpstr>
      <vt:lpstr>pedal </vt:lpstr>
      <vt:lpstr>Foot / Ball Drills</vt:lpstr>
      <vt:lpstr>Foot / Ball Drills</vt:lpstr>
      <vt:lpstr>Attacking Blocks</vt:lpstr>
      <vt:lpstr> TACKLING</vt:lpstr>
      <vt:lpstr>Press Man Progression (EYES / FEET / HANDS)</vt:lpstr>
      <vt:lpstr>Common Buzz Words</vt:lpstr>
      <vt:lpstr>Common Buzz Words</vt:lpstr>
      <vt:lpstr>Common Buzz Words</vt:lpstr>
      <vt:lpstr>Common Buzz Words</vt:lpstr>
      <vt:lpstr>Common Buzz Words</vt:lpstr>
      <vt:lpstr>Common Buzz Words</vt:lpstr>
      <vt:lpstr>COVERAGES </vt:lpstr>
      <vt:lpstr> COVER 4</vt:lpstr>
      <vt:lpstr>Slide 20</vt:lpstr>
      <vt:lpstr> Cover 4 VS PRO</vt:lpstr>
      <vt:lpstr>Slide 22</vt:lpstr>
      <vt:lpstr>Slide 23</vt:lpstr>
      <vt:lpstr>4 VS TRIPS (TRIPLE)</vt:lpstr>
      <vt:lpstr>COVER 4 VS DOUBLES</vt:lpstr>
      <vt:lpstr>COVER 4 VS EMPTY</vt:lpstr>
      <vt:lpstr>2 Poach</vt:lpstr>
      <vt:lpstr>Slide 28</vt:lpstr>
      <vt:lpstr>Mini VS TRIPS</vt:lpstr>
      <vt:lpstr> match</vt:lpstr>
      <vt:lpstr>Trap (2 or 3)</vt:lpstr>
      <vt:lpstr> 3 Field</vt:lpstr>
      <vt:lpstr> 3 Boundary</vt:lpstr>
      <vt:lpstr>15 FIELD</vt:lpstr>
      <vt:lpstr>15 SPY</vt:lpstr>
      <vt:lpstr>15 Right</vt:lpstr>
      <vt:lpstr>15 Left</vt:lpstr>
      <vt:lpstr>Darelle Revis</vt:lpstr>
      <vt:lpstr>DB Video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Buford Defense</dc:title>
  <dc:creator>Owner</dc:creator>
  <cp:lastModifiedBy>david.snell</cp:lastModifiedBy>
  <cp:revision>1892</cp:revision>
  <dcterms:created xsi:type="dcterms:W3CDTF">2007-05-05T01:58:38Z</dcterms:created>
  <dcterms:modified xsi:type="dcterms:W3CDTF">2012-06-21T17:04:08Z</dcterms:modified>
</cp:coreProperties>
</file>